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3f377604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3f377604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3f377604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3f377604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3f377604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3f377604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3f377604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3f377604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3f377604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3f377604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3f3a96b9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3f3a96b9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3f3a96b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3f3a96b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3f3a96b9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3f3a96b9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3f3a96b9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3f3a96b9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3f3a96b93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3f3a96b93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3f37760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3f37760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3f3a96b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3f3a96b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3f377604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3f377604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3f377604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3f377604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3f3a96b9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3f3a96b9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3f3a96b9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3f3a96b9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13f3a96b9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113f3a96b93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3f3a96b9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113f3a96b93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3f3a96b9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113f3a96b93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3f3a96b93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13f3a96b93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3f3a96b9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13f3a96b93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3f37760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3f37760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3f3a96b93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113f3a96b93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3f3a96b93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113f3a96b93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3f3a96b93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113f3a96b93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3f3a96b93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13f3a96b93_0_2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3f3a96b9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113f3a96b93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3f3a96b93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113f3a96b93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3f3a96b9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13f3a96b93_0_2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3f3a96b93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113f3a96b93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3f3a96b9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113f3a96b93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3f3a96b9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113f3a96b93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3f37760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3f37760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3f3a96b9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13f3a96b93_0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3f3a96b9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113f3a96b93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13f3a96b9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13f3a96b93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13f3a96b9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13f3a96b93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3f3a96b9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113f3a96b93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3f3a96b9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g113f3a96b93_0_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3f3a96b9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113f3a96b93_0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3f3a96b9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113f3a96b93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3f3a96b9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13f3a96b93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3f3a96b9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g113f3a96b93_0_3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3f377604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3f377604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3f3a96b9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13f3a96b93_0_3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3f3a96b9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113f3a96b93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3f3a96b93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13f3a96b93_0_3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3f3a96b93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13f3a96b93_0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3f3a96b9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13f3a96b93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3f3a96b93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113f3a96b93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3f3a96b93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13f3a96b93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3f3a96b93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13f3a96b93_0_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3f3a96b9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113f3a96b93_0_3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3f3a96b93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13f3a96b93_0_3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13f377604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13f37760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3f3a96b9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113f3a96b93_0_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3f3a96b93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13f3a96b93_0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3f3a96b93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13f3a96b93_0_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3f3a96b9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113f3a96b93_0_3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3f3a96b93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13f3a96b93_0_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3f3a96b93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13f3a96b93_0_3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3f3a96b93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113f3a96b93_0_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3f3a96b93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113f3a96b93_0_4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3f3a96b9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113f3a96b93_0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3f3a96b93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13f3a96b93_0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3f377604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3f377604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3f3a96b9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113f3a96b93_0_4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13f3a96b93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113f3a96b93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3f3a96b93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113f3a96b93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3f3a96b9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13f3a96b93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3f3a96b93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113f3a96b93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3f3a96b93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g113f3a96b93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3f3a96b93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113f3a96b93_0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3f3a96b93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13f3a96b93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3f377604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3f377604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3f377604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3f377604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towardsdatascience.com/machine-learning-part-20-dropout-keras-layers-explained-8c9f6dc4c9ab" TargetMode="External"/><Relationship Id="rId4" Type="http://schemas.openxmlformats.org/officeDocument/2006/relationships/image" Target="../media/image10.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hyperlink" Target="https://discuss.pytorch.org/t/what-does-the-backward-function-do/9944/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arxiv.org/abs/1502.03167" TargetMode="Externa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karpathy.github.io/2019/04/25/recipe/" TargetMode="External"/><Relationship Id="rId4" Type="http://schemas.openxmlformats.org/officeDocument/2006/relationships/hyperlink" Target="http://210.28.132.67/weixs/project/CNNTricks/CNNTricks.html" TargetMode="External"/><Relationship Id="rId5" Type="http://schemas.openxmlformats.org/officeDocument/2006/relationships/hyperlink" Target="http://ethereon.github.io/netscope/#/gist/db945b393d40bfa2600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nih-chest-xrays/sample"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44.png"/><Relationship Id="rId5" Type="http://schemas.openxmlformats.org/officeDocument/2006/relationships/image" Target="../media/image41.png"/><Relationship Id="rId6"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7.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5.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1.png"/><Relationship Id="rId4"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2.png"/><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stackoverflow.com/questions/51433378/what-does-model-train-do-in-pytorch"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Lab 5</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Chaojie Zhang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idx="1" type="body"/>
          </p:nvPr>
        </p:nvSpPr>
        <p:spPr>
          <a:xfrm>
            <a:off x="311700" y="395650"/>
            <a:ext cx="4766400" cy="114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Dropout: </a:t>
            </a:r>
            <a:r>
              <a:rPr lang="en" u="sng">
                <a:solidFill>
                  <a:schemeClr val="hlink"/>
                </a:solidFill>
                <a:hlinkClick r:id="rId3"/>
              </a:rPr>
              <a:t>https://towardsdatascience.com/machine-learning-part-20-dropout-keras-layers-explained-8c9f6dc4c9ab</a:t>
            </a:r>
            <a:endParaRPr/>
          </a:p>
        </p:txBody>
      </p:sp>
      <p:pic>
        <p:nvPicPr>
          <p:cNvPr id="110" name="Google Shape;110;p22"/>
          <p:cNvPicPr preferRelativeResize="0"/>
          <p:nvPr/>
        </p:nvPicPr>
        <p:blipFill>
          <a:blip r:embed="rId4">
            <a:alphaModFix/>
          </a:blip>
          <a:stretch>
            <a:fillRect/>
          </a:stretch>
        </p:blipFill>
        <p:spPr>
          <a:xfrm>
            <a:off x="208475" y="1840675"/>
            <a:ext cx="4869649" cy="2425500"/>
          </a:xfrm>
          <a:prstGeom prst="rect">
            <a:avLst/>
          </a:prstGeom>
          <a:noFill/>
          <a:ln>
            <a:noFill/>
          </a:ln>
        </p:spPr>
      </p:pic>
      <p:pic>
        <p:nvPicPr>
          <p:cNvPr id="111" name="Google Shape;111;p22"/>
          <p:cNvPicPr preferRelativeResize="0"/>
          <p:nvPr/>
        </p:nvPicPr>
        <p:blipFill>
          <a:blip r:embed="rId5">
            <a:alphaModFix/>
          </a:blip>
          <a:stretch>
            <a:fillRect/>
          </a:stretch>
        </p:blipFill>
        <p:spPr>
          <a:xfrm>
            <a:off x="5488550" y="1685949"/>
            <a:ext cx="2737601" cy="3010075"/>
          </a:xfrm>
          <a:prstGeom prst="rect">
            <a:avLst/>
          </a:prstGeom>
          <a:noFill/>
          <a:ln>
            <a:noFill/>
          </a:ln>
        </p:spPr>
      </p:pic>
      <p:sp>
        <p:nvSpPr>
          <p:cNvPr id="112" name="Google Shape;112;p22"/>
          <p:cNvSpPr txBox="1"/>
          <p:nvPr/>
        </p:nvSpPr>
        <p:spPr>
          <a:xfrm>
            <a:off x="5559800" y="420700"/>
            <a:ext cx="3440400" cy="10989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lang="en" sz="1800">
                <a:solidFill>
                  <a:schemeClr val="dk2"/>
                </a:solidFill>
              </a:rPr>
              <a:t>Batch Normalization: Normalize among N (batch), H, W, not including C (channel)</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3"/>
          <p:cNvSpPr txBox="1"/>
          <p:nvPr>
            <p:ph idx="1" type="body"/>
          </p:nvPr>
        </p:nvSpPr>
        <p:spPr>
          <a:xfrm>
            <a:off x="311700" y="326750"/>
            <a:ext cx="85206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Training Function</a:t>
            </a:r>
            <a:endParaRPr/>
          </a:p>
        </p:txBody>
      </p:sp>
      <p:sp>
        <p:nvSpPr>
          <p:cNvPr id="118" name="Google Shape;118;p23"/>
          <p:cNvSpPr txBox="1"/>
          <p:nvPr/>
        </p:nvSpPr>
        <p:spPr>
          <a:xfrm>
            <a:off x="159600" y="2571750"/>
            <a:ext cx="882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F</a:t>
            </a:r>
            <a:r>
              <a:rPr lang="en" sz="1800">
                <a:solidFill>
                  <a:schemeClr val="dk2"/>
                </a:solidFill>
              </a:rPr>
              <a:t>or every batch during the training phase, we typically want to explicitly set the gradients to zero before starting to do backpropragation because PyTorch accumulates the gradients on subsequent backward passes. </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(G</a:t>
            </a:r>
            <a:r>
              <a:rPr lang="en" sz="1800">
                <a:solidFill>
                  <a:schemeClr val="dk2"/>
                </a:solidFill>
              </a:rPr>
              <a:t>radients accumulation works in RNN.)</a:t>
            </a:r>
            <a:endParaRPr sz="1800">
              <a:solidFill>
                <a:schemeClr val="dk2"/>
              </a:solidFill>
            </a:endParaRPr>
          </a:p>
        </p:txBody>
      </p:sp>
      <p:pic>
        <p:nvPicPr>
          <p:cNvPr id="119" name="Google Shape;119;p23"/>
          <p:cNvPicPr preferRelativeResize="0"/>
          <p:nvPr/>
        </p:nvPicPr>
        <p:blipFill>
          <a:blip r:embed="rId3">
            <a:alphaModFix/>
          </a:blip>
          <a:stretch>
            <a:fillRect/>
          </a:stretch>
        </p:blipFill>
        <p:spPr>
          <a:xfrm>
            <a:off x="159600" y="1426563"/>
            <a:ext cx="5048250" cy="876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4"/>
          <p:cNvPicPr preferRelativeResize="0"/>
          <p:nvPr/>
        </p:nvPicPr>
        <p:blipFill>
          <a:blip r:embed="rId3">
            <a:alphaModFix/>
          </a:blip>
          <a:stretch>
            <a:fillRect/>
          </a:stretch>
        </p:blipFill>
        <p:spPr>
          <a:xfrm>
            <a:off x="311700" y="1377600"/>
            <a:ext cx="6073800" cy="3355450"/>
          </a:xfrm>
          <a:prstGeom prst="rect">
            <a:avLst/>
          </a:prstGeom>
          <a:noFill/>
          <a:ln>
            <a:noFill/>
          </a:ln>
        </p:spPr>
      </p:pic>
      <p:pic>
        <p:nvPicPr>
          <p:cNvPr id="125" name="Google Shape;125;p24"/>
          <p:cNvPicPr preferRelativeResize="0"/>
          <p:nvPr/>
        </p:nvPicPr>
        <p:blipFill>
          <a:blip r:embed="rId4">
            <a:alphaModFix/>
          </a:blip>
          <a:stretch>
            <a:fillRect/>
          </a:stretch>
        </p:blipFill>
        <p:spPr>
          <a:xfrm>
            <a:off x="311700" y="271775"/>
            <a:ext cx="2920328" cy="890700"/>
          </a:xfrm>
          <a:prstGeom prst="rect">
            <a:avLst/>
          </a:prstGeom>
          <a:noFill/>
          <a:ln>
            <a:noFill/>
          </a:ln>
        </p:spPr>
      </p:pic>
      <p:sp>
        <p:nvSpPr>
          <p:cNvPr id="126" name="Google Shape;126;p24"/>
          <p:cNvSpPr txBox="1"/>
          <p:nvPr/>
        </p:nvSpPr>
        <p:spPr>
          <a:xfrm>
            <a:off x="232025" y="4558625"/>
            <a:ext cx="816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5"/>
              </a:rPr>
              <a:t>https://discuss.pytorch.org/t/what-does-the-backward-function-do/9944/2</a:t>
            </a:r>
            <a:endParaRPr sz="1800">
              <a:solidFill>
                <a:schemeClr val="dk2"/>
              </a:solidFill>
            </a:endParaRPr>
          </a:p>
        </p:txBody>
      </p:sp>
      <p:sp>
        <p:nvSpPr>
          <p:cNvPr id="127" name="Google Shape;127;p24"/>
          <p:cNvSpPr txBox="1"/>
          <p:nvPr/>
        </p:nvSpPr>
        <p:spPr>
          <a:xfrm>
            <a:off x="6385500" y="1377600"/>
            <a:ext cx="2604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optimizer.step() makes the optimizer iterate over all parameters (tensors) it is supposed to update and use their internally stored grad to update their values.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idx="1" type="body"/>
          </p:nvPr>
        </p:nvSpPr>
        <p:spPr>
          <a:xfrm>
            <a:off x="311700" y="326750"/>
            <a:ext cx="85206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Model</a:t>
            </a:r>
            <a:endParaRPr/>
          </a:p>
        </p:txBody>
      </p:sp>
      <p:pic>
        <p:nvPicPr>
          <p:cNvPr id="133" name="Google Shape;133;p25"/>
          <p:cNvPicPr preferRelativeResize="0"/>
          <p:nvPr/>
        </p:nvPicPr>
        <p:blipFill>
          <a:blip r:embed="rId3">
            <a:alphaModFix/>
          </a:blip>
          <a:stretch>
            <a:fillRect/>
          </a:stretch>
        </p:blipFill>
        <p:spPr>
          <a:xfrm>
            <a:off x="421450" y="891050"/>
            <a:ext cx="4899680" cy="39476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idx="1" type="body"/>
          </p:nvPr>
        </p:nvSpPr>
        <p:spPr>
          <a:xfrm>
            <a:off x="311700" y="326750"/>
            <a:ext cx="85206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Adding </a:t>
            </a:r>
            <a:r>
              <a:rPr lang="en" u="sng">
                <a:solidFill>
                  <a:schemeClr val="hlink"/>
                </a:solidFill>
                <a:hlinkClick r:id="rId3"/>
              </a:rPr>
              <a:t>Batch Norms</a:t>
            </a:r>
            <a:endParaRPr/>
          </a:p>
        </p:txBody>
      </p:sp>
      <p:sp>
        <p:nvSpPr>
          <p:cNvPr id="139" name="Google Shape;139;p26"/>
          <p:cNvSpPr txBox="1"/>
          <p:nvPr/>
        </p:nvSpPr>
        <p:spPr>
          <a:xfrm>
            <a:off x="5037750" y="1104675"/>
            <a:ext cx="3632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Without BN: acc = 0.525</a:t>
            </a:r>
            <a:endParaRPr/>
          </a:p>
          <a:p>
            <a:pPr indent="0" lvl="0" marL="0" rtl="0" algn="l">
              <a:spcBef>
                <a:spcPts val="0"/>
              </a:spcBef>
              <a:spcAft>
                <a:spcPts val="0"/>
              </a:spcAft>
              <a:buNone/>
            </a:pPr>
            <a:r>
              <a:rPr lang="en"/>
              <a:t>With BN:	  acc =0.55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BN reduced the effect of overfitting.</a:t>
            </a:r>
            <a:endParaRPr/>
          </a:p>
        </p:txBody>
      </p:sp>
      <p:pic>
        <p:nvPicPr>
          <p:cNvPr id="140" name="Google Shape;140;p26"/>
          <p:cNvPicPr preferRelativeResize="0"/>
          <p:nvPr/>
        </p:nvPicPr>
        <p:blipFill>
          <a:blip r:embed="rId4">
            <a:alphaModFix/>
          </a:blip>
          <a:stretch>
            <a:fillRect/>
          </a:stretch>
        </p:blipFill>
        <p:spPr>
          <a:xfrm>
            <a:off x="400700" y="980150"/>
            <a:ext cx="4428601" cy="36515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Projects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Random Seed (reproducible)</a:t>
            </a:r>
            <a:endParaRPr/>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def setup_seed(seed):</a:t>
            </a:r>
            <a:endParaRPr/>
          </a:p>
          <a:p>
            <a:pPr indent="0" lvl="0" marL="0" rtl="0" algn="l">
              <a:spcBef>
                <a:spcPts val="1200"/>
              </a:spcBef>
              <a:spcAft>
                <a:spcPts val="0"/>
              </a:spcAft>
              <a:buNone/>
            </a:pPr>
            <a:r>
              <a:rPr lang="en"/>
              <a:t>   torch.manual_seed(seed)</a:t>
            </a:r>
            <a:endParaRPr/>
          </a:p>
          <a:p>
            <a:pPr indent="0" lvl="0" marL="0" rtl="0" algn="l">
              <a:spcBef>
                <a:spcPts val="1200"/>
              </a:spcBef>
              <a:spcAft>
                <a:spcPts val="0"/>
              </a:spcAft>
              <a:buNone/>
            </a:pPr>
            <a:r>
              <a:rPr lang="en"/>
              <a:t>   torch.cuda.manual_seed_all(seed)</a:t>
            </a:r>
            <a:endParaRPr/>
          </a:p>
          <a:p>
            <a:pPr indent="0" lvl="0" marL="0" rtl="0" algn="l">
              <a:spcBef>
                <a:spcPts val="1200"/>
              </a:spcBef>
              <a:spcAft>
                <a:spcPts val="0"/>
              </a:spcAft>
              <a:buNone/>
            </a:pPr>
            <a:r>
              <a:rPr lang="en"/>
              <a:t>   np.random.seed(seed)</a:t>
            </a:r>
            <a:endParaRPr/>
          </a:p>
          <a:p>
            <a:pPr indent="0" lvl="0" marL="0" rtl="0" algn="l">
              <a:spcBef>
                <a:spcPts val="1200"/>
              </a:spcBef>
              <a:spcAft>
                <a:spcPts val="0"/>
              </a:spcAft>
              <a:buNone/>
            </a:pPr>
            <a:r>
              <a:rPr lang="en"/>
              <a:t>   random.seed(seed)</a:t>
            </a:r>
            <a:endParaRPr/>
          </a:p>
          <a:p>
            <a:pPr indent="0" lvl="0" marL="0" rtl="0" algn="l">
              <a:spcBef>
                <a:spcPts val="1200"/>
              </a:spcBef>
              <a:spcAft>
                <a:spcPts val="0"/>
              </a:spcAft>
              <a:buNone/>
            </a:pPr>
            <a:r>
              <a:rPr lang="en"/>
              <a:t>   torch.backends.cudnn.deterministic = True</a:t>
            </a:r>
            <a:endParaRPr/>
          </a:p>
          <a:p>
            <a:pPr indent="0" lvl="0" marL="0" rtl="0" algn="l">
              <a:spcBef>
                <a:spcPts val="1200"/>
              </a:spcBef>
              <a:spcAft>
                <a:spcPts val="0"/>
              </a:spcAft>
              <a:buNone/>
            </a:pPr>
            <a:r>
              <a:rPr lang="en"/>
              <a:t>setup_seed(0)</a:t>
            </a:r>
            <a:endParaRPr/>
          </a:p>
          <a:p>
            <a:pPr indent="0" lvl="0" marL="0" rtl="0" algn="l">
              <a:spcBef>
                <a:spcPts val="1200"/>
              </a:spcBef>
              <a:spcAft>
                <a:spcPts val="0"/>
              </a:spcAft>
              <a:buNone/>
            </a:pPr>
            <a:r>
              <a:rPr lang="en"/>
              <a:t>device = torch.device('cuda')</a:t>
            </a:r>
            <a:endParaRPr sz="900">
              <a:solidFill>
                <a:srgbClr val="24292F"/>
              </a:solidFill>
              <a:latin typeface="Courier New"/>
              <a:ea typeface="Courier New"/>
              <a:cs typeface="Courier New"/>
              <a:sym typeface="Courier New"/>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Loss</a:t>
            </a:r>
            <a:endParaRPr/>
          </a:p>
        </p:txBody>
      </p:sp>
      <p:sp>
        <p:nvSpPr>
          <p:cNvPr id="157" name="Google Shape;15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nn.BCELoss: Binary Cross Entropy Loss, you need to add a sigmoid function</a:t>
            </a:r>
            <a:endParaRPr/>
          </a:p>
          <a:p>
            <a:pPr indent="0" lvl="0" marL="0" rtl="0" algn="l">
              <a:spcBef>
                <a:spcPts val="1200"/>
              </a:spcBef>
              <a:spcAft>
                <a:spcPts val="0"/>
              </a:spcAft>
              <a:buNone/>
            </a:pPr>
            <a:r>
              <a:rPr lang="en"/>
              <a:t>nn.BCEWithLogitsLoss: loss combines a Sigmoid layer and the BCELoss</a:t>
            </a:r>
            <a:endParaRPr/>
          </a:p>
          <a:p>
            <a:pPr indent="0" lvl="0" marL="0" rtl="0" algn="l">
              <a:spcBef>
                <a:spcPts val="1200"/>
              </a:spcBef>
              <a:spcAft>
                <a:spcPts val="0"/>
              </a:spcAft>
              <a:buNone/>
            </a:pPr>
            <a:r>
              <a:rPr lang="en"/>
              <a:t>nn.CrossEntropyLoss: Softmax + </a:t>
            </a:r>
            <a:r>
              <a:rPr lang="en"/>
              <a:t>Cross Entropy Loss, you don’t need to add a softmax function</a:t>
            </a:r>
            <a:endParaRPr/>
          </a:p>
          <a:p>
            <a:pPr indent="0" lvl="0" marL="0" rtl="0" algn="l">
              <a:spcBef>
                <a:spcPts val="1200"/>
              </a:spcBef>
              <a:spcAft>
                <a:spcPts val="0"/>
              </a:spcAft>
              <a:buNone/>
            </a:pPr>
            <a:r>
              <a:rPr lang="en"/>
              <a:t>nn.NLLLoss: Negative Log Likelihood Loss (multiclass cross-entropy), you need to add a softmax function</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sp>
        <p:nvSpPr>
          <p:cNvPr id="163" name="Google Shape;163;p30"/>
          <p:cNvSpPr txBox="1"/>
          <p:nvPr>
            <p:ph idx="1" type="body"/>
          </p:nvPr>
        </p:nvSpPr>
        <p:spPr>
          <a:xfrm>
            <a:off x="163200" y="2031225"/>
            <a:ext cx="89808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Print the loss, acc, auc in each epoch. Choose the best model (best acc/auc/loss) from the </a:t>
            </a:r>
            <a:r>
              <a:rPr lang="en"/>
              <a:t>validation</a:t>
            </a:r>
            <a:r>
              <a:rPr lang="en"/>
              <a:t> set.</a:t>
            </a:r>
            <a:endParaRPr/>
          </a:p>
        </p:txBody>
      </p:sp>
      <p:pic>
        <p:nvPicPr>
          <p:cNvPr id="164" name="Google Shape;164;p30"/>
          <p:cNvPicPr preferRelativeResize="0"/>
          <p:nvPr/>
        </p:nvPicPr>
        <p:blipFill>
          <a:blip r:embed="rId3">
            <a:alphaModFix/>
          </a:blip>
          <a:stretch>
            <a:fillRect/>
          </a:stretch>
        </p:blipFill>
        <p:spPr>
          <a:xfrm>
            <a:off x="163200" y="1152475"/>
            <a:ext cx="9144000" cy="744000"/>
          </a:xfrm>
          <a:prstGeom prst="rect">
            <a:avLst/>
          </a:prstGeom>
          <a:noFill/>
          <a:ln>
            <a:noFill/>
          </a:ln>
        </p:spPr>
      </p:pic>
      <p:pic>
        <p:nvPicPr>
          <p:cNvPr id="165" name="Google Shape;165;p30"/>
          <p:cNvPicPr preferRelativeResize="0"/>
          <p:nvPr/>
        </p:nvPicPr>
        <p:blipFill>
          <a:blip r:embed="rId4">
            <a:alphaModFix/>
          </a:blip>
          <a:stretch>
            <a:fillRect/>
          </a:stretch>
        </p:blipFill>
        <p:spPr>
          <a:xfrm>
            <a:off x="152400" y="2887025"/>
            <a:ext cx="8839201" cy="1020461"/>
          </a:xfrm>
          <a:prstGeom prst="rect">
            <a:avLst/>
          </a:prstGeom>
          <a:noFill/>
          <a:ln>
            <a:noFill/>
          </a:ln>
        </p:spPr>
      </p:pic>
      <p:sp>
        <p:nvSpPr>
          <p:cNvPr id="166" name="Google Shape;166;p30"/>
          <p:cNvSpPr txBox="1"/>
          <p:nvPr/>
        </p:nvSpPr>
        <p:spPr>
          <a:xfrm>
            <a:off x="152400" y="4048825"/>
            <a:ext cx="86799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rPr>
              <a:t>Save your model in each epoch, including best weights and current weights.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311700" y="135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Reading (</a:t>
            </a:r>
            <a:r>
              <a:rPr lang="en">
                <a:solidFill>
                  <a:srgbClr val="FF0000"/>
                </a:solidFill>
              </a:rPr>
              <a:t>not for the HW but important!</a:t>
            </a:r>
            <a:r>
              <a:rPr lang="en"/>
              <a:t>)</a:t>
            </a:r>
            <a:endParaRPr/>
          </a:p>
        </p:txBody>
      </p:sp>
      <p:sp>
        <p:nvSpPr>
          <p:cNvPr id="172" name="Google Shape;172;p31"/>
          <p:cNvSpPr txBox="1"/>
          <p:nvPr>
            <p:ph idx="1" type="body"/>
          </p:nvPr>
        </p:nvSpPr>
        <p:spPr>
          <a:xfrm>
            <a:off x="311700" y="863550"/>
            <a:ext cx="8520600" cy="419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Recipe for Training Neural Networks</a:t>
            </a:r>
            <a:endParaRPr/>
          </a:p>
          <a:p>
            <a:pPr indent="0" lvl="0" marL="0" rtl="0" algn="l">
              <a:spcBef>
                <a:spcPts val="1200"/>
              </a:spcBef>
              <a:spcAft>
                <a:spcPts val="0"/>
              </a:spcAft>
              <a:buNone/>
            </a:pPr>
            <a:r>
              <a:rPr lang="en" u="sng">
                <a:solidFill>
                  <a:schemeClr val="hlink"/>
                </a:solidFill>
                <a:hlinkClick r:id="rId3"/>
              </a:rPr>
              <a:t>http://karpathy.github.io/2019/04/25/recipe/</a:t>
            </a:r>
            <a:endParaRPr/>
          </a:p>
          <a:p>
            <a:pPr indent="0" lvl="0" marL="0" rtl="0" algn="l">
              <a:spcBef>
                <a:spcPts val="1200"/>
              </a:spcBef>
              <a:spcAft>
                <a:spcPts val="0"/>
              </a:spcAft>
              <a:buNone/>
            </a:pPr>
            <a:r>
              <a:rPr lang="en"/>
              <a:t>Must Know Tips/Tricks in Deep Neural Networks</a:t>
            </a:r>
            <a:endParaRPr/>
          </a:p>
          <a:p>
            <a:pPr indent="0" lvl="0" marL="0" rtl="0" algn="l">
              <a:spcBef>
                <a:spcPts val="1200"/>
              </a:spcBef>
              <a:spcAft>
                <a:spcPts val="0"/>
              </a:spcAft>
              <a:buNone/>
            </a:pPr>
            <a:r>
              <a:rPr lang="en" u="sng">
                <a:solidFill>
                  <a:schemeClr val="hlink"/>
                </a:solidFill>
                <a:hlinkClick r:id="rId4"/>
              </a:rPr>
              <a:t>http://210.28.132.67/weixs/project/CNNTricks/CNNTricks.html</a:t>
            </a:r>
            <a:endParaRPr/>
          </a:p>
          <a:p>
            <a:pPr indent="0" lvl="0" marL="0" rtl="0" algn="l">
              <a:spcBef>
                <a:spcPts val="1200"/>
              </a:spcBef>
              <a:spcAft>
                <a:spcPts val="0"/>
              </a:spcAft>
              <a:buNone/>
            </a:pPr>
            <a:r>
              <a:rPr lang="en"/>
              <a:t>ResNet Structure</a:t>
            </a:r>
            <a:endParaRPr/>
          </a:p>
          <a:p>
            <a:pPr indent="0" lvl="0" marL="0" rtl="0" algn="l">
              <a:spcBef>
                <a:spcPts val="1200"/>
              </a:spcBef>
              <a:spcAft>
                <a:spcPts val="0"/>
              </a:spcAft>
              <a:buNone/>
            </a:pPr>
            <a:r>
              <a:rPr lang="en" u="sng">
                <a:solidFill>
                  <a:schemeClr val="hlink"/>
                </a:solidFill>
                <a:hlinkClick r:id="rId5"/>
              </a:rPr>
              <a:t>http://ethereon.github.io/netscope/#/gist/db945b393d40bfa26006</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HPC workshop 2 next week</a:t>
            </a:r>
            <a:endParaRPr sz="2200"/>
          </a:p>
          <a:p>
            <a:pPr indent="-368300" lvl="0" marL="457200" rtl="0" algn="l">
              <a:spcBef>
                <a:spcPts val="0"/>
              </a:spcBef>
              <a:spcAft>
                <a:spcPts val="0"/>
              </a:spcAft>
              <a:buSzPts val="2200"/>
              <a:buChar char="●"/>
            </a:pPr>
            <a:r>
              <a:rPr lang="en" sz="2200"/>
              <a:t>Start HW2 early! I will be in the</a:t>
            </a:r>
            <a:r>
              <a:rPr lang="en"/>
              <a:t> Q&amp;A session next Tuesday.</a:t>
            </a:r>
            <a:endParaRPr sz="2200"/>
          </a:p>
          <a:p>
            <a:pPr indent="-368300" lvl="0" marL="457200" rtl="0" algn="l">
              <a:spcBef>
                <a:spcPts val="0"/>
              </a:spcBef>
              <a:spcAft>
                <a:spcPts val="0"/>
              </a:spcAft>
              <a:buSzPts val="2200"/>
              <a:buChar char="●"/>
            </a:pPr>
            <a:r>
              <a:rPr lang="en" sz="2200"/>
              <a:t>Modification of HW2 (check campuswire)</a:t>
            </a:r>
            <a:endParaRPr sz="2200"/>
          </a:p>
          <a:p>
            <a:pPr indent="-368300" lvl="0" marL="457200" rtl="0" algn="l">
              <a:spcBef>
                <a:spcPts val="0"/>
              </a:spcBef>
              <a:spcAft>
                <a:spcPts val="0"/>
              </a:spcAft>
              <a:buSzPts val="2200"/>
              <a:buChar char="●"/>
            </a:pPr>
            <a:r>
              <a:rPr lang="en" sz="2200"/>
              <a:t>Additional reading (not for HW)</a:t>
            </a:r>
            <a:endParaRPr sz="2200"/>
          </a:p>
          <a:p>
            <a:pPr indent="-368300" lvl="0" marL="457200" rtl="0" algn="l">
              <a:spcBef>
                <a:spcPts val="0"/>
              </a:spcBef>
              <a:spcAft>
                <a:spcPts val="0"/>
              </a:spcAft>
              <a:buSzPts val="2200"/>
              <a:buChar char="●"/>
            </a:pPr>
            <a:r>
              <a:rPr lang="en" sz="2200"/>
              <a:t>Lab5 can be ran on Kaggle, I will post the instructions for running lab5 on Greene</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ctrTitle"/>
          </p:nvPr>
        </p:nvSpPr>
        <p:spPr>
          <a:xfrm>
            <a:off x="311708" y="11877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From Attention to Vision Transformer</a:t>
            </a:r>
            <a:r>
              <a:rPr lang="en"/>
              <a:t> </a:t>
            </a:r>
            <a:endParaRPr/>
          </a:p>
        </p:txBody>
      </p:sp>
      <p:sp>
        <p:nvSpPr>
          <p:cNvPr id="178" name="Google Shape;178;p32"/>
          <p:cNvSpPr txBox="1"/>
          <p:nvPr>
            <p:ph idx="1" type="subTitle"/>
          </p:nvPr>
        </p:nvSpPr>
        <p:spPr>
          <a:xfrm>
            <a:off x="311700" y="36254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600"/>
              <a:buFont typeface="Arial"/>
              <a:buNone/>
            </a:pPr>
            <a:r>
              <a:rPr lang="en" sz="2000"/>
              <a:t>Reference: https://github.com/wangshusen/DeepLearning</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33"/>
          <p:cNvPicPr preferRelativeResize="0"/>
          <p:nvPr/>
        </p:nvPicPr>
        <p:blipFill>
          <a:blip r:embed="rId3">
            <a:alphaModFix/>
          </a:blip>
          <a:stretch>
            <a:fillRect/>
          </a:stretch>
        </p:blipFill>
        <p:spPr>
          <a:xfrm>
            <a:off x="1346200" y="152400"/>
            <a:ext cx="6451599"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34"/>
          <p:cNvPicPr preferRelativeResize="0"/>
          <p:nvPr/>
        </p:nvPicPr>
        <p:blipFill>
          <a:blip r:embed="rId3">
            <a:alphaModFix/>
          </a:blip>
          <a:stretch>
            <a:fillRect/>
          </a:stretch>
        </p:blipFill>
        <p:spPr>
          <a:xfrm>
            <a:off x="1337825" y="87037"/>
            <a:ext cx="6625900" cy="4969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5"/>
          <p:cNvPicPr preferRelativeResize="0"/>
          <p:nvPr/>
        </p:nvPicPr>
        <p:blipFill>
          <a:blip r:embed="rId3">
            <a:alphaModFix/>
          </a:blip>
          <a:stretch>
            <a:fillRect/>
          </a:stretch>
        </p:blipFill>
        <p:spPr>
          <a:xfrm>
            <a:off x="1096688" y="152400"/>
            <a:ext cx="6950619"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6"/>
          <p:cNvPicPr preferRelativeResize="0"/>
          <p:nvPr/>
        </p:nvPicPr>
        <p:blipFill>
          <a:blip r:embed="rId3">
            <a:alphaModFix/>
          </a:blip>
          <a:stretch>
            <a:fillRect/>
          </a:stretch>
        </p:blipFill>
        <p:spPr>
          <a:xfrm>
            <a:off x="548050" y="468925"/>
            <a:ext cx="7639050" cy="4019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title"/>
          </p:nvPr>
        </p:nvSpPr>
        <p:spPr>
          <a:xfrm>
            <a:off x="819150" y="497800"/>
            <a:ext cx="7505700" cy="715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Seq2Seq Model</a:t>
            </a:r>
            <a:endParaRPr/>
          </a:p>
        </p:txBody>
      </p:sp>
      <p:pic>
        <p:nvPicPr>
          <p:cNvPr id="204" name="Google Shape;204;p37"/>
          <p:cNvPicPr preferRelativeResize="0"/>
          <p:nvPr/>
        </p:nvPicPr>
        <p:blipFill rotWithShape="1">
          <a:blip r:embed="rId3">
            <a:alphaModFix/>
          </a:blip>
          <a:srcRect b="0" l="0" r="0" t="0"/>
          <a:stretch/>
        </p:blipFill>
        <p:spPr>
          <a:xfrm>
            <a:off x="1086025" y="2037450"/>
            <a:ext cx="6516925" cy="2322700"/>
          </a:xfrm>
          <a:prstGeom prst="rect">
            <a:avLst/>
          </a:prstGeom>
          <a:noFill/>
          <a:ln>
            <a:noFill/>
          </a:ln>
        </p:spPr>
      </p:pic>
      <p:sp>
        <p:nvSpPr>
          <p:cNvPr id="205" name="Google Shape;205;p37"/>
          <p:cNvSpPr txBox="1"/>
          <p:nvPr/>
        </p:nvSpPr>
        <p:spPr>
          <a:xfrm>
            <a:off x="1103500" y="1312875"/>
            <a:ext cx="405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7"/>
          <p:cNvSpPr txBox="1"/>
          <p:nvPr>
            <p:ph idx="1" type="body"/>
          </p:nvPr>
        </p:nvSpPr>
        <p:spPr>
          <a:xfrm>
            <a:off x="674250" y="1222275"/>
            <a:ext cx="7921200" cy="581400"/>
          </a:xfrm>
          <a:prstGeom prst="rect">
            <a:avLst/>
          </a:prstGeom>
          <a:noFill/>
          <a:ln>
            <a:noFill/>
          </a:ln>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000000"/>
              </a:buClr>
              <a:buSzPts val="2000"/>
              <a:buFont typeface="Arial"/>
              <a:buChar char="●"/>
            </a:pPr>
            <a:r>
              <a:rPr lang="en" sz="2000">
                <a:solidFill>
                  <a:srgbClr val="000000"/>
                </a:solidFill>
                <a:latin typeface="Arial"/>
                <a:ea typeface="Arial"/>
                <a:cs typeface="Arial"/>
                <a:sym typeface="Arial"/>
              </a:rPr>
              <a:t>The final state is incapable of remembering a long sequence.</a:t>
            </a: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8"/>
          <p:cNvPicPr preferRelativeResize="0"/>
          <p:nvPr/>
        </p:nvPicPr>
        <p:blipFill rotWithShape="1">
          <a:blip r:embed="rId3">
            <a:alphaModFix/>
          </a:blip>
          <a:srcRect b="0" l="0" r="0" t="0"/>
          <a:stretch/>
        </p:blipFill>
        <p:spPr>
          <a:xfrm>
            <a:off x="1031475" y="1315024"/>
            <a:ext cx="7081052" cy="2862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9"/>
          <p:cNvPicPr preferRelativeResize="0"/>
          <p:nvPr/>
        </p:nvPicPr>
        <p:blipFill rotWithShape="1">
          <a:blip r:embed="rId3">
            <a:alphaModFix/>
          </a:blip>
          <a:srcRect b="0" l="0" r="0" t="0"/>
          <a:stretch/>
        </p:blipFill>
        <p:spPr>
          <a:xfrm>
            <a:off x="1136175" y="1358175"/>
            <a:ext cx="6638828" cy="28474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0"/>
          <p:cNvPicPr preferRelativeResize="0"/>
          <p:nvPr/>
        </p:nvPicPr>
        <p:blipFill rotWithShape="1">
          <a:blip r:embed="rId3">
            <a:alphaModFix/>
          </a:blip>
          <a:srcRect b="0" l="0" r="0" t="0"/>
          <a:stretch/>
        </p:blipFill>
        <p:spPr>
          <a:xfrm>
            <a:off x="1201689" y="584775"/>
            <a:ext cx="6740623" cy="4124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819150" y="526800"/>
            <a:ext cx="7505700" cy="628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en"/>
              <a:t>align() </a:t>
            </a:r>
            <a:endParaRPr/>
          </a:p>
        </p:txBody>
      </p:sp>
      <p:pic>
        <p:nvPicPr>
          <p:cNvPr id="227" name="Google Shape;227;p41"/>
          <p:cNvPicPr preferRelativeResize="0"/>
          <p:nvPr/>
        </p:nvPicPr>
        <p:blipFill rotWithShape="1">
          <a:blip r:embed="rId3">
            <a:alphaModFix/>
          </a:blip>
          <a:srcRect b="0" l="0" r="0" t="0"/>
          <a:stretch/>
        </p:blipFill>
        <p:spPr>
          <a:xfrm>
            <a:off x="326300" y="1836675"/>
            <a:ext cx="5057774" cy="2514600"/>
          </a:xfrm>
          <a:prstGeom prst="rect">
            <a:avLst/>
          </a:prstGeom>
          <a:noFill/>
          <a:ln>
            <a:noFill/>
          </a:ln>
        </p:spPr>
      </p:pic>
      <p:pic>
        <p:nvPicPr>
          <p:cNvPr id="228" name="Google Shape;228;p41"/>
          <p:cNvPicPr preferRelativeResize="0"/>
          <p:nvPr/>
        </p:nvPicPr>
        <p:blipFill rotWithShape="1">
          <a:blip r:embed="rId4">
            <a:alphaModFix/>
          </a:blip>
          <a:srcRect b="0" l="0" r="0" t="0"/>
          <a:stretch/>
        </p:blipFill>
        <p:spPr>
          <a:xfrm>
            <a:off x="5608950" y="1836675"/>
            <a:ext cx="3000373" cy="1819275"/>
          </a:xfrm>
          <a:prstGeom prst="rect">
            <a:avLst/>
          </a:prstGeom>
          <a:noFill/>
          <a:ln>
            <a:noFill/>
          </a:ln>
        </p:spPr>
      </p:pic>
      <p:sp>
        <p:nvSpPr>
          <p:cNvPr id="229" name="Google Shape;229;p41"/>
          <p:cNvSpPr txBox="1"/>
          <p:nvPr>
            <p:ph idx="1" type="body"/>
          </p:nvPr>
        </p:nvSpPr>
        <p:spPr>
          <a:xfrm>
            <a:off x="688725" y="1207950"/>
            <a:ext cx="3603000" cy="62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600">
                <a:solidFill>
                  <a:srgbClr val="000000"/>
                </a:solidFill>
                <a:latin typeface="Arial"/>
                <a:ea typeface="Arial"/>
                <a:cs typeface="Arial"/>
                <a:sym typeface="Arial"/>
              </a:rPr>
              <a:t>Option 1 (used in the attention paper)</a:t>
            </a:r>
            <a:endParaRPr sz="1600"/>
          </a:p>
        </p:txBody>
      </p:sp>
      <p:sp>
        <p:nvSpPr>
          <p:cNvPr id="230" name="Google Shape;230;p41"/>
          <p:cNvSpPr txBox="1"/>
          <p:nvPr>
            <p:ph idx="1" type="body"/>
          </p:nvPr>
        </p:nvSpPr>
        <p:spPr>
          <a:xfrm>
            <a:off x="5541000" y="1207950"/>
            <a:ext cx="3603000" cy="628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600">
                <a:solidFill>
                  <a:srgbClr val="000000"/>
                </a:solidFill>
                <a:latin typeface="Arial"/>
                <a:ea typeface="Arial"/>
                <a:cs typeface="Arial"/>
                <a:sym typeface="Arial"/>
              </a:rPr>
              <a:t>Option 2 (used in the Transformer)</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Lab5 Jupyter Notebook</a:t>
            </a:r>
            <a:endParaRPr/>
          </a:p>
        </p:txBody>
      </p:sp>
      <p:sp>
        <p:nvSpPr>
          <p:cNvPr id="66" name="Google Shape;66;p15"/>
          <p:cNvSpPr txBox="1"/>
          <p:nvPr>
            <p:ph idx="1" type="body"/>
          </p:nvPr>
        </p:nvSpPr>
        <p:spPr>
          <a:xfrm>
            <a:off x="311700" y="572700"/>
            <a:ext cx="8654100" cy="172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 can run the notebook in Kaggle: </a:t>
            </a:r>
            <a:r>
              <a:rPr lang="en" u="sng">
                <a:solidFill>
                  <a:schemeClr val="hlink"/>
                </a:solidFill>
                <a:hlinkClick r:id="rId3"/>
              </a:rPr>
              <a:t>https://www.kaggle.com/nih-chest-xrays/sample</a:t>
            </a:r>
            <a:endParaRPr/>
          </a:p>
          <a:p>
            <a:pPr indent="0" lvl="0" marL="0" rtl="0" algn="l">
              <a:spcBef>
                <a:spcPts val="1200"/>
              </a:spcBef>
              <a:spcAft>
                <a:spcPts val="0"/>
              </a:spcAft>
              <a:buNone/>
            </a:pPr>
            <a:r>
              <a:rPr lang="en"/>
              <a:t>Change the paths from the notebook, and use </a:t>
            </a:r>
            <a:r>
              <a:rPr lang="en">
                <a:solidFill>
                  <a:srgbClr val="FF0000"/>
                </a:solidFill>
              </a:rPr>
              <a:t>cpu</a:t>
            </a:r>
            <a:r>
              <a:rPr lang="en"/>
              <a:t> to train.</a:t>
            </a:r>
            <a:endParaRPr/>
          </a:p>
          <a:p>
            <a:pPr indent="0" lvl="0" marL="0" rtl="0" algn="l">
              <a:spcBef>
                <a:spcPts val="1200"/>
              </a:spcBef>
              <a:spcAft>
                <a:spcPts val="1200"/>
              </a:spcAft>
              <a:buNone/>
            </a:pPr>
            <a:r>
              <a:rPr lang="en"/>
              <a:t>Metadata path: /kaggle/input/sample/sample_labels.csv</a:t>
            </a:r>
            <a:endParaRPr/>
          </a:p>
        </p:txBody>
      </p:sp>
      <p:pic>
        <p:nvPicPr>
          <p:cNvPr id="67" name="Google Shape;67;p15"/>
          <p:cNvPicPr preferRelativeResize="0"/>
          <p:nvPr/>
        </p:nvPicPr>
        <p:blipFill>
          <a:blip r:embed="rId4">
            <a:alphaModFix/>
          </a:blip>
          <a:stretch>
            <a:fillRect/>
          </a:stretch>
        </p:blipFill>
        <p:spPr>
          <a:xfrm>
            <a:off x="944213" y="2500748"/>
            <a:ext cx="7255572" cy="2345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2"/>
          <p:cNvPicPr preferRelativeResize="0"/>
          <p:nvPr/>
        </p:nvPicPr>
        <p:blipFill rotWithShape="1">
          <a:blip r:embed="rId3">
            <a:alphaModFix/>
          </a:blip>
          <a:srcRect b="0" l="0" r="0" t="0"/>
          <a:stretch/>
        </p:blipFill>
        <p:spPr>
          <a:xfrm>
            <a:off x="674125" y="360025"/>
            <a:ext cx="7515649" cy="45441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3"/>
          <p:cNvPicPr preferRelativeResize="0"/>
          <p:nvPr/>
        </p:nvPicPr>
        <p:blipFill rotWithShape="1">
          <a:blip r:embed="rId3">
            <a:alphaModFix/>
          </a:blip>
          <a:srcRect b="0" l="0" r="0" t="0"/>
          <a:stretch/>
        </p:blipFill>
        <p:spPr>
          <a:xfrm>
            <a:off x="275775" y="307725"/>
            <a:ext cx="8014649" cy="4528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grpSp>
        <p:nvGrpSpPr>
          <p:cNvPr id="245" name="Google Shape;245;p44"/>
          <p:cNvGrpSpPr/>
          <p:nvPr/>
        </p:nvGrpSpPr>
        <p:grpSpPr>
          <a:xfrm>
            <a:off x="398750" y="294025"/>
            <a:ext cx="8109799" cy="4555450"/>
            <a:chOff x="398750" y="294025"/>
            <a:chExt cx="8109799" cy="4555450"/>
          </a:xfrm>
        </p:grpSpPr>
        <p:pic>
          <p:nvPicPr>
            <p:cNvPr id="246" name="Google Shape;246;p44"/>
            <p:cNvPicPr preferRelativeResize="0"/>
            <p:nvPr/>
          </p:nvPicPr>
          <p:blipFill rotWithShape="1">
            <a:blip r:embed="rId3">
              <a:alphaModFix/>
            </a:blip>
            <a:srcRect b="0" l="0" r="0" t="0"/>
            <a:stretch/>
          </p:blipFill>
          <p:spPr>
            <a:xfrm>
              <a:off x="398750" y="294025"/>
              <a:ext cx="8109799" cy="4555450"/>
            </a:xfrm>
            <a:prstGeom prst="rect">
              <a:avLst/>
            </a:prstGeom>
            <a:noFill/>
            <a:ln>
              <a:noFill/>
            </a:ln>
          </p:spPr>
        </p:pic>
        <p:pic>
          <p:nvPicPr>
            <p:cNvPr id="247" name="Google Shape;247;p44"/>
            <p:cNvPicPr preferRelativeResize="0"/>
            <p:nvPr/>
          </p:nvPicPr>
          <p:blipFill rotWithShape="1">
            <a:blip r:embed="rId4">
              <a:alphaModFix/>
            </a:blip>
            <a:srcRect b="0" l="0" r="0" t="0"/>
            <a:stretch/>
          </p:blipFill>
          <p:spPr>
            <a:xfrm>
              <a:off x="5839850" y="2484800"/>
              <a:ext cx="1874350" cy="5190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5"/>
          <p:cNvPicPr preferRelativeResize="0"/>
          <p:nvPr/>
        </p:nvPicPr>
        <p:blipFill rotWithShape="1">
          <a:blip r:embed="rId3">
            <a:alphaModFix/>
          </a:blip>
          <a:srcRect b="0" l="0" r="0" t="0"/>
          <a:stretch/>
        </p:blipFill>
        <p:spPr>
          <a:xfrm>
            <a:off x="397575" y="1213275"/>
            <a:ext cx="8348850" cy="28556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nvSpPr>
        <p:spPr>
          <a:xfrm>
            <a:off x="289850" y="4376350"/>
            <a:ext cx="468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600"/>
              </a:spcBef>
              <a:spcAft>
                <a:spcPts val="1600"/>
              </a:spcAft>
              <a:buClr>
                <a:srgbClr val="000000"/>
              </a:buClr>
              <a:buSzPts val="1400"/>
              <a:buFont typeface="Arial"/>
              <a:buNone/>
            </a:pPr>
            <a:r>
              <a:rPr b="0" i="0" lang="en" sz="1400" u="none" cap="none" strike="noStrike">
                <a:solidFill>
                  <a:srgbClr val="0563C1"/>
                </a:solidFill>
                <a:highlight>
                  <a:srgbClr val="FFFFFF"/>
                </a:highlight>
                <a:latin typeface="Calibri"/>
                <a:ea typeface="Calibri"/>
                <a:cs typeface="Calibri"/>
                <a:sym typeface="Calibri"/>
              </a:rPr>
              <a:t>https://distill.pub/2016/augmented-rnns/</a:t>
            </a:r>
            <a:endParaRPr b="0" i="0" sz="1400" u="none" cap="none" strike="noStrike">
              <a:solidFill>
                <a:srgbClr val="0563C1"/>
              </a:solidFill>
              <a:highlight>
                <a:srgbClr val="FFFFFF"/>
              </a:highlight>
              <a:latin typeface="Calibri"/>
              <a:ea typeface="Calibri"/>
              <a:cs typeface="Calibri"/>
              <a:sym typeface="Calibri"/>
            </a:endParaRPr>
          </a:p>
        </p:txBody>
      </p:sp>
      <p:pic>
        <p:nvPicPr>
          <p:cNvPr id="258" name="Google Shape;258;p46"/>
          <p:cNvPicPr preferRelativeResize="0"/>
          <p:nvPr/>
        </p:nvPicPr>
        <p:blipFill rotWithShape="1">
          <a:blip r:embed="rId3">
            <a:alphaModFix/>
          </a:blip>
          <a:srcRect b="0" l="0" r="0" t="0"/>
          <a:stretch/>
        </p:blipFill>
        <p:spPr>
          <a:xfrm>
            <a:off x="263500" y="1131150"/>
            <a:ext cx="8617000" cy="2330550"/>
          </a:xfrm>
          <a:prstGeom prst="rect">
            <a:avLst/>
          </a:prstGeom>
          <a:noFill/>
          <a:ln>
            <a:noFill/>
          </a:ln>
        </p:spPr>
      </p:pic>
      <p:sp>
        <p:nvSpPr>
          <p:cNvPr id="259" name="Google Shape;259;p46"/>
          <p:cNvSpPr txBox="1"/>
          <p:nvPr>
            <p:ph type="title"/>
          </p:nvPr>
        </p:nvSpPr>
        <p:spPr>
          <a:xfrm>
            <a:off x="471375" y="45187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Visualization of Machine Translation</a:t>
            </a:r>
            <a:endParaRPr/>
          </a:p>
        </p:txBody>
      </p:sp>
      <p:pic>
        <p:nvPicPr>
          <p:cNvPr id="260" name="Google Shape;260;p46"/>
          <p:cNvPicPr preferRelativeResize="0"/>
          <p:nvPr/>
        </p:nvPicPr>
        <p:blipFill rotWithShape="1">
          <a:blip r:embed="rId4">
            <a:alphaModFix/>
          </a:blip>
          <a:srcRect b="0" l="0" r="0" t="0"/>
          <a:stretch/>
        </p:blipFill>
        <p:spPr>
          <a:xfrm>
            <a:off x="352925" y="3686550"/>
            <a:ext cx="4619625" cy="609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7"/>
          <p:cNvSpPr txBox="1"/>
          <p:nvPr>
            <p:ph type="title"/>
          </p:nvPr>
        </p:nvSpPr>
        <p:spPr>
          <a:xfrm>
            <a:off x="767825" y="483125"/>
            <a:ext cx="7505700" cy="719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RNN</a:t>
            </a:r>
            <a:endParaRPr/>
          </a:p>
        </p:txBody>
      </p:sp>
      <p:pic>
        <p:nvPicPr>
          <p:cNvPr id="266" name="Google Shape;266;p47"/>
          <p:cNvPicPr preferRelativeResize="0"/>
          <p:nvPr/>
        </p:nvPicPr>
        <p:blipFill rotWithShape="1">
          <a:blip r:embed="rId3">
            <a:alphaModFix/>
          </a:blip>
          <a:srcRect b="0" l="0" r="0" t="0"/>
          <a:stretch/>
        </p:blipFill>
        <p:spPr>
          <a:xfrm>
            <a:off x="934850" y="1386425"/>
            <a:ext cx="6852751" cy="2912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48"/>
          <p:cNvPicPr preferRelativeResize="0"/>
          <p:nvPr/>
        </p:nvPicPr>
        <p:blipFill rotWithShape="1">
          <a:blip r:embed="rId3">
            <a:alphaModFix/>
          </a:blip>
          <a:srcRect b="0" l="0" r="0" t="0"/>
          <a:stretch/>
        </p:blipFill>
        <p:spPr>
          <a:xfrm>
            <a:off x="465800" y="264500"/>
            <a:ext cx="8212402" cy="4614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49"/>
          <p:cNvGrpSpPr/>
          <p:nvPr/>
        </p:nvGrpSpPr>
        <p:grpSpPr>
          <a:xfrm>
            <a:off x="876250" y="460900"/>
            <a:ext cx="7391498" cy="4466050"/>
            <a:chOff x="876250" y="460900"/>
            <a:chExt cx="7391498" cy="4466050"/>
          </a:xfrm>
        </p:grpSpPr>
        <p:pic>
          <p:nvPicPr>
            <p:cNvPr id="277" name="Google Shape;277;p49"/>
            <p:cNvPicPr preferRelativeResize="0"/>
            <p:nvPr/>
          </p:nvPicPr>
          <p:blipFill rotWithShape="1">
            <a:blip r:embed="rId3">
              <a:alphaModFix/>
            </a:blip>
            <a:srcRect b="0" l="0" r="0" t="0"/>
            <a:stretch/>
          </p:blipFill>
          <p:spPr>
            <a:xfrm>
              <a:off x="876250" y="460900"/>
              <a:ext cx="7391498" cy="4466050"/>
            </a:xfrm>
            <a:prstGeom prst="rect">
              <a:avLst/>
            </a:prstGeom>
            <a:noFill/>
            <a:ln>
              <a:noFill/>
            </a:ln>
          </p:spPr>
        </p:pic>
        <p:pic>
          <p:nvPicPr>
            <p:cNvPr id="278" name="Google Shape;278;p49"/>
            <p:cNvPicPr preferRelativeResize="0"/>
            <p:nvPr/>
          </p:nvPicPr>
          <p:blipFill rotWithShape="1">
            <a:blip r:embed="rId4">
              <a:alphaModFix/>
            </a:blip>
            <a:srcRect b="0" l="0" r="0" t="0"/>
            <a:stretch/>
          </p:blipFill>
          <p:spPr>
            <a:xfrm>
              <a:off x="2999275" y="1989375"/>
              <a:ext cx="2107550" cy="582375"/>
            </a:xfrm>
            <a:prstGeom prst="rect">
              <a:avLst/>
            </a:prstGeom>
            <a:noFill/>
            <a:ln>
              <a:noFill/>
            </a:ln>
          </p:spPr>
        </p:pic>
        <p:pic>
          <p:nvPicPr>
            <p:cNvPr id="279" name="Google Shape;279;p49"/>
            <p:cNvPicPr preferRelativeResize="0"/>
            <p:nvPr/>
          </p:nvPicPr>
          <p:blipFill rotWithShape="1">
            <a:blip r:embed="rId5">
              <a:alphaModFix/>
            </a:blip>
            <a:srcRect b="0" l="0" r="0" t="0"/>
            <a:stretch/>
          </p:blipFill>
          <p:spPr>
            <a:xfrm>
              <a:off x="3342250" y="2976775"/>
              <a:ext cx="2851025" cy="582375"/>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50"/>
          <p:cNvPicPr preferRelativeResize="0"/>
          <p:nvPr/>
        </p:nvPicPr>
        <p:blipFill rotWithShape="1">
          <a:blip r:embed="rId3">
            <a:alphaModFix/>
          </a:blip>
          <a:srcRect b="0" l="0" r="0" t="0"/>
          <a:stretch/>
        </p:blipFill>
        <p:spPr>
          <a:xfrm>
            <a:off x="845050" y="432575"/>
            <a:ext cx="7228299" cy="4430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51"/>
          <p:cNvPicPr preferRelativeResize="0"/>
          <p:nvPr/>
        </p:nvPicPr>
        <p:blipFill rotWithShape="1">
          <a:blip r:embed="rId3">
            <a:alphaModFix/>
          </a:blip>
          <a:srcRect b="0" l="0" r="0" t="0"/>
          <a:stretch/>
        </p:blipFill>
        <p:spPr>
          <a:xfrm>
            <a:off x="966038" y="379125"/>
            <a:ext cx="7211925" cy="4509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idx="1" type="body"/>
          </p:nvPr>
        </p:nvSpPr>
        <p:spPr>
          <a:xfrm>
            <a:off x="311700" y="326750"/>
            <a:ext cx="85206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Dataset</a:t>
            </a:r>
            <a:endParaRPr/>
          </a:p>
        </p:txBody>
      </p:sp>
      <p:pic>
        <p:nvPicPr>
          <p:cNvPr id="73" name="Google Shape;73;p16"/>
          <p:cNvPicPr preferRelativeResize="0"/>
          <p:nvPr/>
        </p:nvPicPr>
        <p:blipFill>
          <a:blip r:embed="rId3">
            <a:alphaModFix/>
          </a:blip>
          <a:stretch>
            <a:fillRect/>
          </a:stretch>
        </p:blipFill>
        <p:spPr>
          <a:xfrm>
            <a:off x="423325" y="891050"/>
            <a:ext cx="5774460" cy="3903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b="0" l="0" r="0" t="0"/>
          <a:stretch/>
        </p:blipFill>
        <p:spPr>
          <a:xfrm>
            <a:off x="580850" y="515525"/>
            <a:ext cx="5440525" cy="1860899"/>
          </a:xfrm>
          <a:prstGeom prst="rect">
            <a:avLst/>
          </a:prstGeom>
          <a:noFill/>
          <a:ln>
            <a:noFill/>
          </a:ln>
        </p:spPr>
      </p:pic>
      <p:sp>
        <p:nvSpPr>
          <p:cNvPr id="295" name="Google Shape;295;p52"/>
          <p:cNvSpPr txBox="1"/>
          <p:nvPr>
            <p:ph type="title"/>
          </p:nvPr>
        </p:nvSpPr>
        <p:spPr>
          <a:xfrm>
            <a:off x="700775" y="2376425"/>
            <a:ext cx="7505700" cy="634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en"/>
              <a:t>Self-Attention</a:t>
            </a:r>
            <a:endParaRPr/>
          </a:p>
        </p:txBody>
      </p:sp>
      <p:sp>
        <p:nvSpPr>
          <p:cNvPr id="296" name="Google Shape;296;p52"/>
          <p:cNvSpPr txBox="1"/>
          <p:nvPr>
            <p:ph type="title"/>
          </p:nvPr>
        </p:nvSpPr>
        <p:spPr>
          <a:xfrm>
            <a:off x="635075" y="325825"/>
            <a:ext cx="7505700" cy="634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en"/>
              <a:t>Attention</a:t>
            </a:r>
            <a:endParaRPr/>
          </a:p>
        </p:txBody>
      </p:sp>
      <p:pic>
        <p:nvPicPr>
          <p:cNvPr id="297" name="Google Shape;297;p52"/>
          <p:cNvPicPr preferRelativeResize="0"/>
          <p:nvPr/>
        </p:nvPicPr>
        <p:blipFill rotWithShape="1">
          <a:blip r:embed="rId4">
            <a:alphaModFix/>
          </a:blip>
          <a:srcRect b="0" l="0" r="0" t="0"/>
          <a:stretch/>
        </p:blipFill>
        <p:spPr>
          <a:xfrm>
            <a:off x="700775" y="3087675"/>
            <a:ext cx="3151848" cy="1448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ph type="title"/>
          </p:nvPr>
        </p:nvSpPr>
        <p:spPr>
          <a:xfrm>
            <a:off x="819150" y="53775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Attention for Seq2Seq Model</a:t>
            </a:r>
            <a:endParaRPr/>
          </a:p>
        </p:txBody>
      </p:sp>
      <p:pic>
        <p:nvPicPr>
          <p:cNvPr id="303" name="Google Shape;303;p53"/>
          <p:cNvPicPr preferRelativeResize="0"/>
          <p:nvPr/>
        </p:nvPicPr>
        <p:blipFill rotWithShape="1">
          <a:blip r:embed="rId3">
            <a:alphaModFix/>
          </a:blip>
          <a:srcRect b="0" l="0" r="0" t="0"/>
          <a:stretch/>
        </p:blipFill>
        <p:spPr>
          <a:xfrm>
            <a:off x="883525" y="1247125"/>
            <a:ext cx="6510434" cy="33463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54"/>
          <p:cNvPicPr preferRelativeResize="0"/>
          <p:nvPr/>
        </p:nvPicPr>
        <p:blipFill rotWithShape="1">
          <a:blip r:embed="rId3">
            <a:alphaModFix/>
          </a:blip>
          <a:srcRect b="0" l="0" r="0" t="0"/>
          <a:stretch/>
        </p:blipFill>
        <p:spPr>
          <a:xfrm>
            <a:off x="952875" y="1434650"/>
            <a:ext cx="3750651" cy="2274199"/>
          </a:xfrm>
          <a:prstGeom prst="rect">
            <a:avLst/>
          </a:prstGeom>
          <a:noFill/>
          <a:ln>
            <a:noFill/>
          </a:ln>
        </p:spPr>
      </p:pic>
      <p:sp>
        <p:nvSpPr>
          <p:cNvPr id="309" name="Google Shape;309;p54"/>
          <p:cNvSpPr txBox="1"/>
          <p:nvPr>
            <p:ph type="title"/>
          </p:nvPr>
        </p:nvSpPr>
        <p:spPr>
          <a:xfrm>
            <a:off x="819150" y="526800"/>
            <a:ext cx="7505700" cy="628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en"/>
              <a:t>align()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5"/>
          <p:cNvPicPr preferRelativeResize="0"/>
          <p:nvPr/>
        </p:nvPicPr>
        <p:blipFill rotWithShape="1">
          <a:blip r:embed="rId3">
            <a:alphaModFix/>
          </a:blip>
          <a:srcRect b="0" l="0" r="0" t="0"/>
          <a:stretch/>
        </p:blipFill>
        <p:spPr>
          <a:xfrm>
            <a:off x="909150" y="641000"/>
            <a:ext cx="7559849" cy="3861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6"/>
          <p:cNvSpPr txBox="1"/>
          <p:nvPr>
            <p:ph type="title"/>
          </p:nvPr>
        </p:nvSpPr>
        <p:spPr>
          <a:xfrm>
            <a:off x="755025" y="371000"/>
            <a:ext cx="7505700" cy="6645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Attention without RNN</a:t>
            </a:r>
            <a:endParaRPr/>
          </a:p>
        </p:txBody>
      </p:sp>
      <p:pic>
        <p:nvPicPr>
          <p:cNvPr id="320" name="Google Shape;320;p56"/>
          <p:cNvPicPr preferRelativeResize="0"/>
          <p:nvPr/>
        </p:nvPicPr>
        <p:blipFill rotWithShape="1">
          <a:blip r:embed="rId3">
            <a:alphaModFix/>
          </a:blip>
          <a:srcRect b="0" l="0" r="0" t="0"/>
          <a:stretch/>
        </p:blipFill>
        <p:spPr>
          <a:xfrm>
            <a:off x="473050" y="3280100"/>
            <a:ext cx="4920126" cy="1449675"/>
          </a:xfrm>
          <a:prstGeom prst="rect">
            <a:avLst/>
          </a:prstGeom>
          <a:noFill/>
          <a:ln>
            <a:noFill/>
          </a:ln>
        </p:spPr>
      </p:pic>
      <p:pic>
        <p:nvPicPr>
          <p:cNvPr id="321" name="Google Shape;321;p56"/>
          <p:cNvPicPr preferRelativeResize="0"/>
          <p:nvPr/>
        </p:nvPicPr>
        <p:blipFill rotWithShape="1">
          <a:blip r:embed="rId4">
            <a:alphaModFix/>
          </a:blip>
          <a:srcRect b="0" l="0" r="0" t="0"/>
          <a:stretch/>
        </p:blipFill>
        <p:spPr>
          <a:xfrm>
            <a:off x="5611225" y="3343100"/>
            <a:ext cx="2997300" cy="1323675"/>
          </a:xfrm>
          <a:prstGeom prst="rect">
            <a:avLst/>
          </a:prstGeom>
          <a:noFill/>
          <a:ln>
            <a:noFill/>
          </a:ln>
        </p:spPr>
      </p:pic>
      <p:pic>
        <p:nvPicPr>
          <p:cNvPr id="322" name="Google Shape;322;p56"/>
          <p:cNvPicPr preferRelativeResize="0"/>
          <p:nvPr/>
        </p:nvPicPr>
        <p:blipFill rotWithShape="1">
          <a:blip r:embed="rId5">
            <a:alphaModFix/>
          </a:blip>
          <a:srcRect b="0" l="0" r="0" t="0"/>
          <a:stretch/>
        </p:blipFill>
        <p:spPr>
          <a:xfrm>
            <a:off x="627000" y="1114150"/>
            <a:ext cx="6153902" cy="1033250"/>
          </a:xfrm>
          <a:prstGeom prst="rect">
            <a:avLst/>
          </a:prstGeom>
          <a:noFill/>
          <a:ln>
            <a:noFill/>
          </a:ln>
        </p:spPr>
      </p:pic>
      <p:pic>
        <p:nvPicPr>
          <p:cNvPr id="323" name="Google Shape;323;p56"/>
          <p:cNvPicPr preferRelativeResize="0"/>
          <p:nvPr/>
        </p:nvPicPr>
        <p:blipFill rotWithShape="1">
          <a:blip r:embed="rId6">
            <a:alphaModFix/>
          </a:blip>
          <a:srcRect b="0" l="0" r="0" t="0"/>
          <a:stretch/>
        </p:blipFill>
        <p:spPr>
          <a:xfrm>
            <a:off x="627000" y="2147400"/>
            <a:ext cx="5377698" cy="791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57"/>
          <p:cNvPicPr preferRelativeResize="0"/>
          <p:nvPr/>
        </p:nvPicPr>
        <p:blipFill rotWithShape="1">
          <a:blip r:embed="rId3">
            <a:alphaModFix/>
          </a:blip>
          <a:srcRect b="0" l="0" r="0" t="0"/>
          <a:stretch/>
        </p:blipFill>
        <p:spPr>
          <a:xfrm>
            <a:off x="703950" y="566275"/>
            <a:ext cx="7840425" cy="37722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58"/>
          <p:cNvPicPr preferRelativeResize="0"/>
          <p:nvPr/>
        </p:nvPicPr>
        <p:blipFill rotWithShape="1">
          <a:blip r:embed="rId3">
            <a:alphaModFix/>
          </a:blip>
          <a:srcRect b="0" l="0" r="0" t="0"/>
          <a:stretch/>
        </p:blipFill>
        <p:spPr>
          <a:xfrm>
            <a:off x="1101575" y="637825"/>
            <a:ext cx="7426698" cy="3651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9"/>
          <p:cNvPicPr preferRelativeResize="0"/>
          <p:nvPr/>
        </p:nvPicPr>
        <p:blipFill rotWithShape="1">
          <a:blip r:embed="rId3">
            <a:alphaModFix/>
          </a:blip>
          <a:srcRect b="0" l="0" r="0" t="0"/>
          <a:stretch/>
        </p:blipFill>
        <p:spPr>
          <a:xfrm>
            <a:off x="431350" y="600013"/>
            <a:ext cx="8281298" cy="3943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60"/>
          <p:cNvPicPr preferRelativeResize="0"/>
          <p:nvPr/>
        </p:nvPicPr>
        <p:blipFill rotWithShape="1">
          <a:blip r:embed="rId3">
            <a:alphaModFix/>
          </a:blip>
          <a:srcRect b="0" l="0" r="0" t="0"/>
          <a:stretch/>
        </p:blipFill>
        <p:spPr>
          <a:xfrm>
            <a:off x="473213" y="432575"/>
            <a:ext cx="8197576" cy="41408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7142"/>
              <a:buNone/>
            </a:pPr>
            <a:r>
              <a:rPr lang="en"/>
              <a:t>Attention without RNN</a:t>
            </a:r>
            <a:endParaRPr/>
          </a:p>
        </p:txBody>
      </p:sp>
      <p:pic>
        <p:nvPicPr>
          <p:cNvPr id="349" name="Google Shape;349;p61"/>
          <p:cNvPicPr preferRelativeResize="0"/>
          <p:nvPr/>
        </p:nvPicPr>
        <p:blipFill rotWithShape="1">
          <a:blip r:embed="rId3">
            <a:alphaModFix/>
          </a:blip>
          <a:srcRect b="0" l="0" r="0" t="0"/>
          <a:stretch/>
        </p:blipFill>
        <p:spPr>
          <a:xfrm>
            <a:off x="560500" y="2138525"/>
            <a:ext cx="8181448" cy="2471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idx="1" type="body"/>
          </p:nvPr>
        </p:nvSpPr>
        <p:spPr>
          <a:xfrm>
            <a:off x="311700" y="201825"/>
            <a:ext cx="8520600" cy="102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Remove ‘No Finding’ samples</a:t>
            </a:r>
            <a:endParaRPr/>
          </a:p>
          <a:p>
            <a:pPr indent="0" lvl="0" marL="0" rtl="0" algn="l">
              <a:spcBef>
                <a:spcPts val="1200"/>
              </a:spcBef>
              <a:spcAft>
                <a:spcPts val="1200"/>
              </a:spcAft>
              <a:buNone/>
            </a:pPr>
            <a:r>
              <a:rPr lang="en"/>
              <a:t>Use only part of the samples (600 train, 200 val, 200 test)</a:t>
            </a:r>
            <a:endParaRPr/>
          </a:p>
        </p:txBody>
      </p:sp>
      <p:pic>
        <p:nvPicPr>
          <p:cNvPr id="79" name="Google Shape;79;p17"/>
          <p:cNvPicPr preferRelativeResize="0"/>
          <p:nvPr/>
        </p:nvPicPr>
        <p:blipFill>
          <a:blip r:embed="rId3">
            <a:alphaModFix/>
          </a:blip>
          <a:stretch>
            <a:fillRect/>
          </a:stretch>
        </p:blipFill>
        <p:spPr>
          <a:xfrm>
            <a:off x="311703" y="1230525"/>
            <a:ext cx="6340775" cy="38440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62"/>
          <p:cNvPicPr preferRelativeResize="0"/>
          <p:nvPr/>
        </p:nvPicPr>
        <p:blipFill rotWithShape="1">
          <a:blip r:embed="rId3">
            <a:alphaModFix/>
          </a:blip>
          <a:srcRect b="0" l="0" r="0" t="0"/>
          <a:stretch/>
        </p:blipFill>
        <p:spPr>
          <a:xfrm>
            <a:off x="845050" y="432575"/>
            <a:ext cx="7228299" cy="44302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7142"/>
              <a:buNone/>
            </a:pPr>
            <a:r>
              <a:rPr lang="en"/>
              <a:t>Self-Attention without RNN</a:t>
            </a:r>
            <a:endParaRPr/>
          </a:p>
        </p:txBody>
      </p:sp>
      <p:pic>
        <p:nvPicPr>
          <p:cNvPr id="360" name="Google Shape;360;p63"/>
          <p:cNvPicPr preferRelativeResize="0"/>
          <p:nvPr/>
        </p:nvPicPr>
        <p:blipFill rotWithShape="1">
          <a:blip r:embed="rId3">
            <a:alphaModFix/>
          </a:blip>
          <a:srcRect b="0" l="0" r="0" t="0"/>
          <a:stretch/>
        </p:blipFill>
        <p:spPr>
          <a:xfrm>
            <a:off x="485775" y="2142662"/>
            <a:ext cx="8172449" cy="232961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64"/>
          <p:cNvPicPr preferRelativeResize="0"/>
          <p:nvPr/>
        </p:nvPicPr>
        <p:blipFill rotWithShape="1">
          <a:blip r:embed="rId3">
            <a:alphaModFix/>
          </a:blip>
          <a:srcRect b="0" l="0" r="0" t="0"/>
          <a:stretch/>
        </p:blipFill>
        <p:spPr>
          <a:xfrm>
            <a:off x="562850" y="347000"/>
            <a:ext cx="7609551" cy="4449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5"/>
          <p:cNvPicPr preferRelativeResize="0"/>
          <p:nvPr/>
        </p:nvPicPr>
        <p:blipFill rotWithShape="1">
          <a:blip r:embed="rId3">
            <a:alphaModFix/>
          </a:blip>
          <a:srcRect b="0" l="0" r="0" t="0"/>
          <a:stretch/>
        </p:blipFill>
        <p:spPr>
          <a:xfrm>
            <a:off x="824950" y="438800"/>
            <a:ext cx="7629650" cy="39220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66"/>
          <p:cNvPicPr preferRelativeResize="0"/>
          <p:nvPr/>
        </p:nvPicPr>
        <p:blipFill rotWithShape="1">
          <a:blip r:embed="rId3">
            <a:alphaModFix/>
          </a:blip>
          <a:srcRect b="0" l="0" r="0" t="0"/>
          <a:stretch/>
        </p:blipFill>
        <p:spPr>
          <a:xfrm>
            <a:off x="721138" y="637800"/>
            <a:ext cx="7701727" cy="4004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7"/>
          <p:cNvSpPr txBox="1"/>
          <p:nvPr>
            <p:ph type="title"/>
          </p:nvPr>
        </p:nvSpPr>
        <p:spPr>
          <a:xfrm>
            <a:off x="652425" y="3710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Attention and Self-Attention</a:t>
            </a:r>
            <a:endParaRPr/>
          </a:p>
        </p:txBody>
      </p:sp>
      <p:pic>
        <p:nvPicPr>
          <p:cNvPr id="381" name="Google Shape;381;p67"/>
          <p:cNvPicPr preferRelativeResize="0"/>
          <p:nvPr/>
        </p:nvPicPr>
        <p:blipFill rotWithShape="1">
          <a:blip r:embed="rId3">
            <a:alphaModFix/>
          </a:blip>
          <a:srcRect b="0" l="0" r="0" t="0"/>
          <a:stretch/>
        </p:blipFill>
        <p:spPr>
          <a:xfrm>
            <a:off x="1233325" y="1258625"/>
            <a:ext cx="5955124" cy="1612850"/>
          </a:xfrm>
          <a:prstGeom prst="rect">
            <a:avLst/>
          </a:prstGeom>
          <a:noFill/>
          <a:ln>
            <a:noFill/>
          </a:ln>
        </p:spPr>
      </p:pic>
      <p:pic>
        <p:nvPicPr>
          <p:cNvPr id="382" name="Google Shape;382;p67"/>
          <p:cNvPicPr preferRelativeResize="0"/>
          <p:nvPr/>
        </p:nvPicPr>
        <p:blipFill rotWithShape="1">
          <a:blip r:embed="rId4">
            <a:alphaModFix/>
          </a:blip>
          <a:srcRect b="0" l="0" r="0" t="0"/>
          <a:stretch/>
        </p:blipFill>
        <p:spPr>
          <a:xfrm>
            <a:off x="1152875" y="3036400"/>
            <a:ext cx="6116024" cy="1877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68"/>
          <p:cNvPicPr preferRelativeResize="0"/>
          <p:nvPr/>
        </p:nvPicPr>
        <p:blipFill rotWithShape="1">
          <a:blip r:embed="rId3">
            <a:alphaModFix/>
          </a:blip>
          <a:srcRect b="0" l="0" r="0" t="0"/>
          <a:stretch/>
        </p:blipFill>
        <p:spPr>
          <a:xfrm>
            <a:off x="1008577" y="420750"/>
            <a:ext cx="6984249" cy="43019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pSp>
        <p:nvGrpSpPr>
          <p:cNvPr id="392" name="Google Shape;392;p69"/>
          <p:cNvGrpSpPr/>
          <p:nvPr/>
        </p:nvGrpSpPr>
        <p:grpSpPr>
          <a:xfrm>
            <a:off x="575675" y="237863"/>
            <a:ext cx="7789127" cy="4667776"/>
            <a:chOff x="550025" y="323325"/>
            <a:chExt cx="7789127" cy="4667776"/>
          </a:xfrm>
        </p:grpSpPr>
        <p:pic>
          <p:nvPicPr>
            <p:cNvPr id="393" name="Google Shape;393;p69"/>
            <p:cNvPicPr preferRelativeResize="0"/>
            <p:nvPr/>
          </p:nvPicPr>
          <p:blipFill rotWithShape="1">
            <a:blip r:embed="rId3">
              <a:alphaModFix/>
            </a:blip>
            <a:srcRect b="0" l="0" r="0" t="0"/>
            <a:stretch/>
          </p:blipFill>
          <p:spPr>
            <a:xfrm>
              <a:off x="550025" y="323325"/>
              <a:ext cx="7789127" cy="4667776"/>
            </a:xfrm>
            <a:prstGeom prst="rect">
              <a:avLst/>
            </a:prstGeom>
            <a:noFill/>
            <a:ln>
              <a:noFill/>
            </a:ln>
          </p:spPr>
        </p:pic>
        <p:pic>
          <p:nvPicPr>
            <p:cNvPr id="394" name="Google Shape;394;p69"/>
            <p:cNvPicPr preferRelativeResize="0"/>
            <p:nvPr/>
          </p:nvPicPr>
          <p:blipFill rotWithShape="1">
            <a:blip r:embed="rId4">
              <a:alphaModFix/>
            </a:blip>
            <a:srcRect b="0" l="0" r="0" t="0"/>
            <a:stretch/>
          </p:blipFill>
          <p:spPr>
            <a:xfrm>
              <a:off x="829850" y="1825500"/>
              <a:ext cx="6239476" cy="931275"/>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70"/>
          <p:cNvPicPr preferRelativeResize="0"/>
          <p:nvPr/>
        </p:nvPicPr>
        <p:blipFill rotWithShape="1">
          <a:blip r:embed="rId3">
            <a:alphaModFix/>
          </a:blip>
          <a:srcRect b="0" l="0" r="0" t="0"/>
          <a:stretch/>
        </p:blipFill>
        <p:spPr>
          <a:xfrm>
            <a:off x="152400" y="152400"/>
            <a:ext cx="8759543" cy="483869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71"/>
          <p:cNvPicPr preferRelativeResize="0"/>
          <p:nvPr/>
        </p:nvPicPr>
        <p:blipFill rotWithShape="1">
          <a:blip r:embed="rId3">
            <a:alphaModFix/>
          </a:blip>
          <a:srcRect b="0" l="0" r="0" t="0"/>
          <a:stretch/>
        </p:blipFill>
        <p:spPr>
          <a:xfrm>
            <a:off x="421750" y="273125"/>
            <a:ext cx="8173925" cy="4597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idx="1" type="body"/>
          </p:nvPr>
        </p:nvSpPr>
        <p:spPr>
          <a:xfrm>
            <a:off x="311700" y="326750"/>
            <a:ext cx="85206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Dataloader</a:t>
            </a:r>
            <a:endParaRPr/>
          </a:p>
        </p:txBody>
      </p:sp>
      <p:pic>
        <p:nvPicPr>
          <p:cNvPr id="85" name="Google Shape;85;p18"/>
          <p:cNvPicPr preferRelativeResize="0"/>
          <p:nvPr/>
        </p:nvPicPr>
        <p:blipFill>
          <a:blip r:embed="rId3">
            <a:alphaModFix/>
          </a:blip>
          <a:stretch>
            <a:fillRect/>
          </a:stretch>
        </p:blipFill>
        <p:spPr>
          <a:xfrm>
            <a:off x="311700" y="891050"/>
            <a:ext cx="4998846" cy="39476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72"/>
          <p:cNvPicPr preferRelativeResize="0"/>
          <p:nvPr/>
        </p:nvPicPr>
        <p:blipFill rotWithShape="1">
          <a:blip r:embed="rId3">
            <a:alphaModFix/>
          </a:blip>
          <a:srcRect b="0" l="0" r="0" t="0"/>
          <a:stretch/>
        </p:blipFill>
        <p:spPr>
          <a:xfrm>
            <a:off x="550025" y="223600"/>
            <a:ext cx="7763474" cy="46656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3"/>
          <p:cNvSpPr txBox="1"/>
          <p:nvPr>
            <p:ph type="title"/>
          </p:nvPr>
        </p:nvSpPr>
        <p:spPr>
          <a:xfrm>
            <a:off x="819150" y="4095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Transformer’s Encoder</a:t>
            </a:r>
            <a:endParaRPr/>
          </a:p>
        </p:txBody>
      </p:sp>
      <p:pic>
        <p:nvPicPr>
          <p:cNvPr id="415" name="Google Shape;415;p73"/>
          <p:cNvPicPr preferRelativeResize="0"/>
          <p:nvPr/>
        </p:nvPicPr>
        <p:blipFill rotWithShape="1">
          <a:blip r:embed="rId3">
            <a:alphaModFix/>
          </a:blip>
          <a:srcRect b="0" l="0" r="0" t="0"/>
          <a:stretch/>
        </p:blipFill>
        <p:spPr>
          <a:xfrm>
            <a:off x="998975" y="1266325"/>
            <a:ext cx="2459799" cy="3128075"/>
          </a:xfrm>
          <a:prstGeom prst="rect">
            <a:avLst/>
          </a:prstGeom>
          <a:noFill/>
          <a:ln>
            <a:noFill/>
          </a:ln>
        </p:spPr>
      </p:pic>
      <p:pic>
        <p:nvPicPr>
          <p:cNvPr id="416" name="Google Shape;416;p73"/>
          <p:cNvPicPr preferRelativeResize="0"/>
          <p:nvPr/>
        </p:nvPicPr>
        <p:blipFill rotWithShape="1">
          <a:blip r:embed="rId4">
            <a:alphaModFix/>
          </a:blip>
          <a:srcRect b="0" l="0" r="0" t="0"/>
          <a:stretch/>
        </p:blipFill>
        <p:spPr>
          <a:xfrm>
            <a:off x="4238807" y="1973025"/>
            <a:ext cx="2599625" cy="24213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74"/>
          <p:cNvPicPr preferRelativeResize="0"/>
          <p:nvPr/>
        </p:nvPicPr>
        <p:blipFill rotWithShape="1">
          <a:blip r:embed="rId3">
            <a:alphaModFix/>
          </a:blip>
          <a:srcRect b="0" l="0" r="0" t="0"/>
          <a:stretch/>
        </p:blipFill>
        <p:spPr>
          <a:xfrm>
            <a:off x="344800" y="258288"/>
            <a:ext cx="8135449" cy="46269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75"/>
          <p:cNvPicPr preferRelativeResize="0"/>
          <p:nvPr/>
        </p:nvPicPr>
        <p:blipFill rotWithShape="1">
          <a:blip r:embed="rId3">
            <a:alphaModFix/>
          </a:blip>
          <a:srcRect b="0" l="0" r="0" t="0"/>
          <a:stretch/>
        </p:blipFill>
        <p:spPr>
          <a:xfrm>
            <a:off x="421775" y="368450"/>
            <a:ext cx="8196576" cy="4571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76"/>
          <p:cNvPicPr preferRelativeResize="0"/>
          <p:nvPr/>
        </p:nvPicPr>
        <p:blipFill rotWithShape="1">
          <a:blip r:embed="rId3">
            <a:alphaModFix/>
          </a:blip>
          <a:srcRect b="0" l="0" r="0" t="0"/>
          <a:stretch/>
        </p:blipFill>
        <p:spPr>
          <a:xfrm>
            <a:off x="473050" y="266150"/>
            <a:ext cx="7943052" cy="46111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7142"/>
              <a:buNone/>
            </a:pPr>
            <a:r>
              <a:rPr lang="en"/>
              <a:t>Transformer</a:t>
            </a:r>
            <a:endParaRPr/>
          </a:p>
        </p:txBody>
      </p:sp>
      <p:sp>
        <p:nvSpPr>
          <p:cNvPr id="437" name="Google Shape;437;p77"/>
          <p:cNvSpPr txBox="1"/>
          <p:nvPr>
            <p:ph idx="1" type="body"/>
          </p:nvPr>
        </p:nvSpPr>
        <p:spPr>
          <a:xfrm>
            <a:off x="819150" y="1579250"/>
            <a:ext cx="7505700" cy="2448000"/>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 sz="2500"/>
              <a:t>Seq2Seq</a:t>
            </a:r>
            <a:endParaRPr sz="2500"/>
          </a:p>
          <a:p>
            <a:pPr indent="-387350" lvl="0" marL="457200" rtl="0" algn="l">
              <a:lnSpc>
                <a:spcPct val="115000"/>
              </a:lnSpc>
              <a:spcBef>
                <a:spcPts val="0"/>
              </a:spcBef>
              <a:spcAft>
                <a:spcPts val="0"/>
              </a:spcAft>
              <a:buSzPts val="2500"/>
              <a:buChar char="●"/>
            </a:pPr>
            <a:r>
              <a:rPr lang="en" sz="2500"/>
              <a:t>Attention and Self-Attention</a:t>
            </a:r>
            <a:endParaRPr sz="2500"/>
          </a:p>
          <a:p>
            <a:pPr indent="-387350" lvl="0" marL="457200" rtl="0" algn="l">
              <a:lnSpc>
                <a:spcPct val="115000"/>
              </a:lnSpc>
              <a:spcBef>
                <a:spcPts val="0"/>
              </a:spcBef>
              <a:spcAft>
                <a:spcPts val="0"/>
              </a:spcAft>
              <a:buSzPts val="2500"/>
              <a:buChar char="●"/>
            </a:pPr>
            <a:r>
              <a:rPr lang="en" sz="2500"/>
              <a:t>Attention and Self-Attention without RNN</a:t>
            </a:r>
            <a:endParaRPr sz="2500"/>
          </a:p>
          <a:p>
            <a:pPr indent="-387350" lvl="0" marL="457200" rtl="0" algn="l">
              <a:lnSpc>
                <a:spcPct val="115000"/>
              </a:lnSpc>
              <a:spcBef>
                <a:spcPts val="0"/>
              </a:spcBef>
              <a:spcAft>
                <a:spcPts val="0"/>
              </a:spcAft>
              <a:buSzPts val="2500"/>
              <a:buChar char="●"/>
            </a:pPr>
            <a:r>
              <a:rPr lang="en" sz="2500"/>
              <a:t>Multi-head Attention and Multi-head Self-Attention</a:t>
            </a:r>
            <a:endParaRPr sz="2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8"/>
          <p:cNvSpPr txBox="1"/>
          <p:nvPr>
            <p:ph type="title"/>
          </p:nvPr>
        </p:nvSpPr>
        <p:spPr>
          <a:xfrm>
            <a:off x="819150" y="422325"/>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9047"/>
              <a:buNone/>
            </a:pPr>
            <a:r>
              <a:rPr lang="en"/>
              <a:t>Bidirectional Encoder Representations from Transformers (BERT)</a:t>
            </a:r>
            <a:endParaRPr/>
          </a:p>
        </p:txBody>
      </p:sp>
      <p:pic>
        <p:nvPicPr>
          <p:cNvPr id="443" name="Google Shape;443;p78"/>
          <p:cNvPicPr preferRelativeResize="0"/>
          <p:nvPr/>
        </p:nvPicPr>
        <p:blipFill rotWithShape="1">
          <a:blip r:embed="rId3">
            <a:alphaModFix/>
          </a:blip>
          <a:srcRect b="0" l="0" r="0" t="0"/>
          <a:stretch/>
        </p:blipFill>
        <p:spPr>
          <a:xfrm>
            <a:off x="1024650" y="2048950"/>
            <a:ext cx="2183825" cy="2777124"/>
          </a:xfrm>
          <a:prstGeom prst="rect">
            <a:avLst/>
          </a:prstGeom>
          <a:noFill/>
          <a:ln>
            <a:noFill/>
          </a:ln>
        </p:spPr>
      </p:pic>
      <p:sp>
        <p:nvSpPr>
          <p:cNvPr id="444" name="Google Shape;444;p78"/>
          <p:cNvSpPr txBox="1"/>
          <p:nvPr/>
        </p:nvSpPr>
        <p:spPr>
          <a:xfrm>
            <a:off x="819150" y="1376925"/>
            <a:ext cx="70836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15000"/>
              </a:lnSpc>
              <a:spcBef>
                <a:spcPts val="0"/>
              </a:spcBef>
              <a:spcAft>
                <a:spcPts val="0"/>
              </a:spcAft>
              <a:buClr>
                <a:srgbClr val="000000"/>
              </a:buClr>
              <a:buSzPts val="2000"/>
              <a:buFont typeface="Arial"/>
              <a:buChar char="●"/>
            </a:pPr>
            <a:r>
              <a:rPr b="0" i="0" lang="en" sz="2000" u="none" cap="none" strike="noStrike">
                <a:solidFill>
                  <a:srgbClr val="000000"/>
                </a:solidFill>
                <a:latin typeface="Arial"/>
                <a:ea typeface="Arial"/>
                <a:cs typeface="Arial"/>
                <a:sym typeface="Arial"/>
              </a:rPr>
              <a:t>BERT is for pre-training Transformer’s encoder.</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9"/>
          <p:cNvSpPr txBox="1"/>
          <p:nvPr>
            <p:ph type="title"/>
          </p:nvPr>
        </p:nvSpPr>
        <p:spPr>
          <a:xfrm>
            <a:off x="819150" y="409475"/>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Predict masked words</a:t>
            </a:r>
            <a:endParaRPr/>
          </a:p>
        </p:txBody>
      </p:sp>
      <p:pic>
        <p:nvPicPr>
          <p:cNvPr id="450" name="Google Shape;450;p79"/>
          <p:cNvPicPr preferRelativeResize="0"/>
          <p:nvPr/>
        </p:nvPicPr>
        <p:blipFill rotWithShape="1">
          <a:blip r:embed="rId3">
            <a:alphaModFix/>
          </a:blip>
          <a:srcRect b="0" l="0" r="0" t="0"/>
          <a:stretch/>
        </p:blipFill>
        <p:spPr>
          <a:xfrm>
            <a:off x="1601850" y="963625"/>
            <a:ext cx="5634226" cy="39091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80"/>
          <p:cNvSpPr txBox="1"/>
          <p:nvPr>
            <p:ph type="title"/>
          </p:nvPr>
        </p:nvSpPr>
        <p:spPr>
          <a:xfrm>
            <a:off x="819150" y="396650"/>
            <a:ext cx="7505700" cy="75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Predict the next sentence</a:t>
            </a:r>
            <a:endParaRPr/>
          </a:p>
        </p:txBody>
      </p:sp>
      <p:pic>
        <p:nvPicPr>
          <p:cNvPr id="456" name="Google Shape;456;p80"/>
          <p:cNvPicPr preferRelativeResize="0"/>
          <p:nvPr/>
        </p:nvPicPr>
        <p:blipFill rotWithShape="1">
          <a:blip r:embed="rId3">
            <a:alphaModFix/>
          </a:blip>
          <a:srcRect b="0" l="0" r="0" t="0"/>
          <a:stretch/>
        </p:blipFill>
        <p:spPr>
          <a:xfrm>
            <a:off x="1319400" y="1150850"/>
            <a:ext cx="5760366" cy="35067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81"/>
          <p:cNvSpPr txBox="1"/>
          <p:nvPr>
            <p:ph type="title"/>
          </p:nvPr>
        </p:nvSpPr>
        <p:spPr>
          <a:xfrm>
            <a:off x="819150" y="396650"/>
            <a:ext cx="7505700" cy="754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Predict the next sentence</a:t>
            </a:r>
            <a:endParaRPr/>
          </a:p>
        </p:txBody>
      </p:sp>
      <p:pic>
        <p:nvPicPr>
          <p:cNvPr id="462" name="Google Shape;462;p81"/>
          <p:cNvPicPr preferRelativeResize="0"/>
          <p:nvPr/>
        </p:nvPicPr>
        <p:blipFill rotWithShape="1">
          <a:blip r:embed="rId3">
            <a:alphaModFix/>
          </a:blip>
          <a:srcRect b="0" l="0" r="0" t="0"/>
          <a:stretch/>
        </p:blipFill>
        <p:spPr>
          <a:xfrm>
            <a:off x="1447900" y="1253450"/>
            <a:ext cx="5777532" cy="3296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idx="1" type="body"/>
          </p:nvPr>
        </p:nvSpPr>
        <p:spPr>
          <a:xfrm>
            <a:off x="311700" y="154750"/>
            <a:ext cx="85206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Load samples from the dataloader</a:t>
            </a:r>
            <a:endParaRPr/>
          </a:p>
        </p:txBody>
      </p:sp>
      <p:pic>
        <p:nvPicPr>
          <p:cNvPr id="91" name="Google Shape;91;p19"/>
          <p:cNvPicPr preferRelativeResize="0"/>
          <p:nvPr/>
        </p:nvPicPr>
        <p:blipFill>
          <a:blip r:embed="rId3">
            <a:alphaModFix/>
          </a:blip>
          <a:stretch>
            <a:fillRect/>
          </a:stretch>
        </p:blipFill>
        <p:spPr>
          <a:xfrm>
            <a:off x="311700" y="629600"/>
            <a:ext cx="6727499" cy="4135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82"/>
          <p:cNvSpPr txBox="1"/>
          <p:nvPr>
            <p:ph type="title"/>
          </p:nvPr>
        </p:nvSpPr>
        <p:spPr>
          <a:xfrm>
            <a:off x="819150" y="845600"/>
            <a:ext cx="7505700" cy="78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Vision Transformer</a:t>
            </a:r>
            <a:endParaRPr/>
          </a:p>
        </p:txBody>
      </p:sp>
      <p:pic>
        <p:nvPicPr>
          <p:cNvPr id="468" name="Google Shape;468;p82"/>
          <p:cNvPicPr preferRelativeResize="0"/>
          <p:nvPr/>
        </p:nvPicPr>
        <p:blipFill rotWithShape="1">
          <a:blip r:embed="rId3">
            <a:alphaModFix/>
          </a:blip>
          <a:srcRect b="0" l="0" r="0" t="0"/>
          <a:stretch/>
        </p:blipFill>
        <p:spPr>
          <a:xfrm>
            <a:off x="522000" y="1855449"/>
            <a:ext cx="7879826" cy="226325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83"/>
          <p:cNvSpPr txBox="1"/>
          <p:nvPr>
            <p:ph type="title"/>
          </p:nvPr>
        </p:nvSpPr>
        <p:spPr>
          <a:xfrm>
            <a:off x="819150" y="6917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Split image into patches</a:t>
            </a:r>
            <a:endParaRPr/>
          </a:p>
        </p:txBody>
      </p:sp>
      <p:pic>
        <p:nvPicPr>
          <p:cNvPr id="474" name="Google Shape;474;p83"/>
          <p:cNvPicPr preferRelativeResize="0"/>
          <p:nvPr/>
        </p:nvPicPr>
        <p:blipFill rotWithShape="1">
          <a:blip r:embed="rId3">
            <a:alphaModFix/>
          </a:blip>
          <a:srcRect b="0" l="0" r="0" t="0"/>
          <a:stretch/>
        </p:blipFill>
        <p:spPr>
          <a:xfrm>
            <a:off x="909175" y="1720675"/>
            <a:ext cx="2735425" cy="2701850"/>
          </a:xfrm>
          <a:prstGeom prst="rect">
            <a:avLst/>
          </a:prstGeom>
          <a:noFill/>
          <a:ln>
            <a:noFill/>
          </a:ln>
        </p:spPr>
      </p:pic>
      <p:pic>
        <p:nvPicPr>
          <p:cNvPr id="475" name="Google Shape;475;p83"/>
          <p:cNvPicPr preferRelativeResize="0"/>
          <p:nvPr/>
        </p:nvPicPr>
        <p:blipFill rotWithShape="1">
          <a:blip r:embed="rId4">
            <a:alphaModFix/>
          </a:blip>
          <a:srcRect b="0" l="0" r="0" t="0"/>
          <a:stretch/>
        </p:blipFill>
        <p:spPr>
          <a:xfrm>
            <a:off x="3797000" y="1798700"/>
            <a:ext cx="3860325" cy="23279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4"/>
          <p:cNvSpPr txBox="1"/>
          <p:nvPr>
            <p:ph type="title"/>
          </p:nvPr>
        </p:nvSpPr>
        <p:spPr>
          <a:xfrm>
            <a:off x="819150" y="5121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en"/>
              <a:t>Vectorization</a:t>
            </a:r>
            <a:endParaRPr/>
          </a:p>
        </p:txBody>
      </p:sp>
      <p:pic>
        <p:nvPicPr>
          <p:cNvPr id="481" name="Google Shape;481;p84"/>
          <p:cNvPicPr preferRelativeResize="0"/>
          <p:nvPr/>
        </p:nvPicPr>
        <p:blipFill rotWithShape="1">
          <a:blip r:embed="rId3">
            <a:alphaModFix/>
          </a:blip>
          <a:srcRect b="0" l="0" r="0" t="0"/>
          <a:stretch/>
        </p:blipFill>
        <p:spPr>
          <a:xfrm>
            <a:off x="1510538" y="1291975"/>
            <a:ext cx="6122923" cy="29942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85"/>
          <p:cNvPicPr preferRelativeResize="0"/>
          <p:nvPr/>
        </p:nvPicPr>
        <p:blipFill rotWithShape="1">
          <a:blip r:embed="rId3">
            <a:alphaModFix/>
          </a:blip>
          <a:srcRect b="0" l="0" r="0" t="0"/>
          <a:stretch/>
        </p:blipFill>
        <p:spPr>
          <a:xfrm>
            <a:off x="1650325" y="2010275"/>
            <a:ext cx="6714800" cy="2693001"/>
          </a:xfrm>
          <a:prstGeom prst="rect">
            <a:avLst/>
          </a:prstGeom>
          <a:noFill/>
          <a:ln>
            <a:noFill/>
          </a:ln>
        </p:spPr>
      </p:pic>
      <p:pic>
        <p:nvPicPr>
          <p:cNvPr id="487" name="Google Shape;487;p85"/>
          <p:cNvPicPr preferRelativeResize="0"/>
          <p:nvPr/>
        </p:nvPicPr>
        <p:blipFill rotWithShape="1">
          <a:blip r:embed="rId4">
            <a:alphaModFix/>
          </a:blip>
          <a:srcRect b="0" l="0" r="0" t="0"/>
          <a:stretch/>
        </p:blipFill>
        <p:spPr>
          <a:xfrm>
            <a:off x="612125" y="306875"/>
            <a:ext cx="6714801" cy="155896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86"/>
          <p:cNvPicPr preferRelativeResize="0"/>
          <p:nvPr/>
        </p:nvPicPr>
        <p:blipFill rotWithShape="1">
          <a:blip r:embed="rId3">
            <a:alphaModFix/>
          </a:blip>
          <a:srcRect b="0" l="0" r="0" t="0"/>
          <a:stretch/>
        </p:blipFill>
        <p:spPr>
          <a:xfrm>
            <a:off x="793113" y="380575"/>
            <a:ext cx="7557776" cy="4493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87"/>
          <p:cNvPicPr preferRelativeResize="0"/>
          <p:nvPr/>
        </p:nvPicPr>
        <p:blipFill rotWithShape="1">
          <a:blip r:embed="rId3">
            <a:alphaModFix/>
          </a:blip>
          <a:srcRect b="0" l="0" r="0" t="0"/>
          <a:stretch/>
        </p:blipFill>
        <p:spPr>
          <a:xfrm>
            <a:off x="1138551" y="427925"/>
            <a:ext cx="6866901" cy="42876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88"/>
          <p:cNvPicPr preferRelativeResize="0"/>
          <p:nvPr/>
        </p:nvPicPr>
        <p:blipFill rotWithShape="1">
          <a:blip r:embed="rId3">
            <a:alphaModFix/>
          </a:blip>
          <a:srcRect b="0" l="0" r="0" t="0"/>
          <a:stretch/>
        </p:blipFill>
        <p:spPr>
          <a:xfrm>
            <a:off x="477450" y="1143900"/>
            <a:ext cx="8189100" cy="297787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ph idx="1" type="body"/>
          </p:nvPr>
        </p:nvSpPr>
        <p:spPr>
          <a:xfrm>
            <a:off x="311700" y="326750"/>
            <a:ext cx="85206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Sample</a:t>
            </a:r>
            <a:endParaRPr/>
          </a:p>
        </p:txBody>
      </p:sp>
      <p:pic>
        <p:nvPicPr>
          <p:cNvPr id="97" name="Google Shape;97;p20"/>
          <p:cNvPicPr preferRelativeResize="0"/>
          <p:nvPr/>
        </p:nvPicPr>
        <p:blipFill>
          <a:blip r:embed="rId3">
            <a:alphaModFix/>
          </a:blip>
          <a:stretch>
            <a:fillRect/>
          </a:stretch>
        </p:blipFill>
        <p:spPr>
          <a:xfrm>
            <a:off x="311700" y="891050"/>
            <a:ext cx="4149788" cy="39476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ph idx="1" type="body"/>
          </p:nvPr>
        </p:nvSpPr>
        <p:spPr>
          <a:xfrm>
            <a:off x="311700" y="326750"/>
            <a:ext cx="8520600" cy="564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Training Function</a:t>
            </a:r>
            <a:endParaRPr/>
          </a:p>
        </p:txBody>
      </p:sp>
      <p:pic>
        <p:nvPicPr>
          <p:cNvPr id="103" name="Google Shape;103;p21"/>
          <p:cNvPicPr preferRelativeResize="0"/>
          <p:nvPr/>
        </p:nvPicPr>
        <p:blipFill>
          <a:blip r:embed="rId3">
            <a:alphaModFix/>
          </a:blip>
          <a:stretch>
            <a:fillRect/>
          </a:stretch>
        </p:blipFill>
        <p:spPr>
          <a:xfrm>
            <a:off x="397725" y="1100575"/>
            <a:ext cx="2990850" cy="1390650"/>
          </a:xfrm>
          <a:prstGeom prst="rect">
            <a:avLst/>
          </a:prstGeom>
          <a:noFill/>
          <a:ln>
            <a:noFill/>
          </a:ln>
        </p:spPr>
      </p:pic>
      <p:sp>
        <p:nvSpPr>
          <p:cNvPr id="104" name="Google Shape;104;p21"/>
          <p:cNvSpPr txBox="1"/>
          <p:nvPr/>
        </p:nvSpPr>
        <p:spPr>
          <a:xfrm>
            <a:off x="311700" y="2700775"/>
            <a:ext cx="8705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232629"/>
                </a:solidFill>
              </a:rPr>
              <a:t>model.train()</a:t>
            </a:r>
            <a:r>
              <a:rPr lang="en" sz="2000">
                <a:solidFill>
                  <a:srgbClr val="232629"/>
                </a:solidFill>
                <a:highlight>
                  <a:srgbClr val="FFFFFF"/>
                </a:highlight>
              </a:rPr>
              <a:t> tells your model that you are training the model. So effectively layers like dropout, batchnorm etc. which behave different on the train and test procedures know what is going on and hence can behave accordingly.</a:t>
            </a:r>
            <a:endParaRPr sz="2000">
              <a:solidFill>
                <a:srgbClr val="232629"/>
              </a:solidFill>
              <a:highlight>
                <a:srgbClr val="FFFFFF"/>
              </a:highlight>
            </a:endParaRPr>
          </a:p>
          <a:p>
            <a:pPr indent="0" lvl="0" marL="0" rtl="0" algn="l">
              <a:spcBef>
                <a:spcPts val="0"/>
              </a:spcBef>
              <a:spcAft>
                <a:spcPts val="0"/>
              </a:spcAft>
              <a:buNone/>
            </a:pPr>
            <a:r>
              <a:rPr lang="en" sz="1800" u="sng">
                <a:solidFill>
                  <a:schemeClr val="hlink"/>
                </a:solidFill>
                <a:hlinkClick r:id="rId4"/>
              </a:rPr>
              <a:t>https://stackoverflow.com/questions/51433378/what-does-model-train-do-in-pytorch</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